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61" r:id="rId4"/>
    <p:sldId id="260" r:id="rId5"/>
    <p:sldId id="264" r:id="rId6"/>
    <p:sldId id="267" r:id="rId7"/>
    <p:sldId id="266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83" r:id="rId16"/>
    <p:sldId id="274" r:id="rId17"/>
    <p:sldId id="284" r:id="rId18"/>
    <p:sldId id="262" r:id="rId19"/>
    <p:sldId id="263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76" r:id="rId32"/>
    <p:sldId id="289" r:id="rId33"/>
    <p:sldId id="290" r:id="rId34"/>
    <p:sldId id="293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2B"/>
    <a:srgbClr val="FFA500"/>
    <a:srgbClr val="FFD800"/>
    <a:srgbClr val="FF0000"/>
    <a:srgbClr val="FF9900"/>
    <a:srgbClr val="FF6600"/>
    <a:srgbClr val="FFFFFF"/>
    <a:srgbClr val="BFBFBF"/>
    <a:srgbClr val="0014D0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30" d="100"/>
          <a:sy n="130" d="100"/>
        </p:scale>
        <p:origin x="35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m\Downloads\Analys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m\Downloads\Analys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m\Downloads\Analys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ucam\Downloads\Analys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ucam\Downloads\Analys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Number of days with maximum air temperature ≥ 30 °C (Summer, JJA)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solidFill>
                <a:schemeClr val="bg1">
                  <a:lumMod val="85000"/>
                </a:schemeClr>
              </a:solidFill>
            </a:ln>
            <a:effectLst/>
          </c:spPr>
          <c:invertIfNegative val="0"/>
          <c:trendline>
            <c:spPr>
              <a:ln w="22225" cap="rnd">
                <a:solidFill>
                  <a:schemeClr val="tx1"/>
                </a:solidFill>
                <a:prstDash val="lgDash"/>
              </a:ln>
              <a:effectLst/>
            </c:spPr>
            <c:trendlineType val="linear"/>
            <c:dispRSqr val="0"/>
            <c:dispEq val="0"/>
          </c:trendline>
          <c:cat>
            <c:numRef>
              <c:f>'Occurrences DXT &gt;=30'!$A$3:$A$77</c:f>
              <c:numCache>
                <c:formatCode>General</c:formatCode>
                <c:ptCount val="75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  <c:pt idx="72">
                  <c:v>2019</c:v>
                </c:pt>
                <c:pt idx="73">
                  <c:v>2020</c:v>
                </c:pt>
                <c:pt idx="74">
                  <c:v>2021</c:v>
                </c:pt>
              </c:numCache>
            </c:numRef>
          </c:cat>
          <c:val>
            <c:numRef>
              <c:f>'Occurrences DXT &gt;=30'!$Q$3:$Q$77</c:f>
              <c:numCache>
                <c:formatCode>General</c:formatCode>
                <c:ptCount val="75"/>
                <c:pt idx="0">
                  <c:v>17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8</c:v>
                </c:pt>
                <c:pt idx="6">
                  <c:v>1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7</c:v>
                </c:pt>
                <c:pt idx="11">
                  <c:v>0</c:v>
                </c:pt>
                <c:pt idx="12">
                  <c:v>4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12</c:v>
                </c:pt>
                <c:pt idx="18">
                  <c:v>0</c:v>
                </c:pt>
                <c:pt idx="19">
                  <c:v>2</c:v>
                </c:pt>
                <c:pt idx="20">
                  <c:v>4</c:v>
                </c:pt>
                <c:pt idx="21">
                  <c:v>3</c:v>
                </c:pt>
                <c:pt idx="22">
                  <c:v>3</c:v>
                </c:pt>
                <c:pt idx="23">
                  <c:v>0</c:v>
                </c:pt>
                <c:pt idx="24">
                  <c:v>6</c:v>
                </c:pt>
                <c:pt idx="25">
                  <c:v>2</c:v>
                </c:pt>
                <c:pt idx="26">
                  <c:v>5</c:v>
                </c:pt>
                <c:pt idx="27">
                  <c:v>2</c:v>
                </c:pt>
                <c:pt idx="28">
                  <c:v>8</c:v>
                </c:pt>
                <c:pt idx="29">
                  <c:v>17</c:v>
                </c:pt>
                <c:pt idx="30">
                  <c:v>2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3</c:v>
                </c:pt>
                <c:pt idx="36">
                  <c:v>13</c:v>
                </c:pt>
                <c:pt idx="37">
                  <c:v>4</c:v>
                </c:pt>
                <c:pt idx="38">
                  <c:v>1</c:v>
                </c:pt>
                <c:pt idx="39">
                  <c:v>1</c:v>
                </c:pt>
                <c:pt idx="40">
                  <c:v>0</c:v>
                </c:pt>
                <c:pt idx="41">
                  <c:v>0</c:v>
                </c:pt>
                <c:pt idx="42">
                  <c:v>1</c:v>
                </c:pt>
                <c:pt idx="43">
                  <c:v>7</c:v>
                </c:pt>
                <c:pt idx="44">
                  <c:v>5</c:v>
                </c:pt>
                <c:pt idx="45">
                  <c:v>5</c:v>
                </c:pt>
                <c:pt idx="46">
                  <c:v>0</c:v>
                </c:pt>
                <c:pt idx="47">
                  <c:v>14</c:v>
                </c:pt>
                <c:pt idx="48">
                  <c:v>15</c:v>
                </c:pt>
                <c:pt idx="49">
                  <c:v>1</c:v>
                </c:pt>
                <c:pt idx="50">
                  <c:v>3</c:v>
                </c:pt>
                <c:pt idx="51">
                  <c:v>6</c:v>
                </c:pt>
                <c:pt idx="52">
                  <c:v>0</c:v>
                </c:pt>
                <c:pt idx="53">
                  <c:v>2</c:v>
                </c:pt>
                <c:pt idx="54">
                  <c:v>5</c:v>
                </c:pt>
                <c:pt idx="55">
                  <c:v>6</c:v>
                </c:pt>
                <c:pt idx="56">
                  <c:v>16</c:v>
                </c:pt>
                <c:pt idx="57">
                  <c:v>4</c:v>
                </c:pt>
                <c:pt idx="58">
                  <c:v>9</c:v>
                </c:pt>
                <c:pt idx="59">
                  <c:v>12</c:v>
                </c:pt>
                <c:pt idx="60">
                  <c:v>2</c:v>
                </c:pt>
                <c:pt idx="61">
                  <c:v>2</c:v>
                </c:pt>
                <c:pt idx="62">
                  <c:v>6</c:v>
                </c:pt>
                <c:pt idx="63">
                  <c:v>8</c:v>
                </c:pt>
                <c:pt idx="64">
                  <c:v>2</c:v>
                </c:pt>
                <c:pt idx="65">
                  <c:v>4</c:v>
                </c:pt>
                <c:pt idx="66">
                  <c:v>10</c:v>
                </c:pt>
                <c:pt idx="67">
                  <c:v>5</c:v>
                </c:pt>
                <c:pt idx="68">
                  <c:v>18</c:v>
                </c:pt>
                <c:pt idx="69">
                  <c:v>7</c:v>
                </c:pt>
                <c:pt idx="70">
                  <c:v>6</c:v>
                </c:pt>
                <c:pt idx="71">
                  <c:v>13</c:v>
                </c:pt>
                <c:pt idx="72">
                  <c:v>16</c:v>
                </c:pt>
                <c:pt idx="73">
                  <c:v>13</c:v>
                </c:pt>
                <c:pt idx="7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88-4888-A9B9-28E5F67100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51752320"/>
        <c:axId val="451751992"/>
      </c:barChart>
      <c:catAx>
        <c:axId val="451752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1992"/>
        <c:crosses val="autoZero"/>
        <c:auto val="1"/>
        <c:lblAlgn val="ctr"/>
        <c:lblOffset val="100"/>
        <c:noMultiLvlLbl val="0"/>
      </c:catAx>
      <c:valAx>
        <c:axId val="45175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Occurrences</a:t>
                </a:r>
              </a:p>
            </c:rich>
          </c:tx>
          <c:layout>
            <c:manualLayout>
              <c:xMode val="edge"/>
              <c:yMode val="edge"/>
              <c:x val="1.2736316013071772E-2"/>
              <c:y val="0.42376202974628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Number of days with maximum air temperature ≥ 35 °C (Summer, JJA)</a:t>
            </a:r>
            <a:endParaRPr lang="de-LU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6.4372386789161504E-2"/>
          <c:y val="0.12291429522247603"/>
          <c:w val="0.91924031130910178"/>
          <c:h val="0.7826345915959664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  <a:ln>
              <a:solidFill>
                <a:schemeClr val="bg1"/>
              </a:solidFill>
            </a:ln>
            <a:effectLst>
              <a:softEdge rad="0"/>
            </a:effectLst>
          </c:spPr>
          <c:invertIfNegative val="0"/>
          <c:cat>
            <c:numRef>
              <c:f>'Occurrences DXT &gt;=35'!$A$3:$A$77</c:f>
              <c:numCache>
                <c:formatCode>General</c:formatCode>
                <c:ptCount val="75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  <c:pt idx="69">
                  <c:v>2016</c:v>
                </c:pt>
                <c:pt idx="70">
                  <c:v>2017</c:v>
                </c:pt>
                <c:pt idx="71">
                  <c:v>2018</c:v>
                </c:pt>
                <c:pt idx="72">
                  <c:v>2019</c:v>
                </c:pt>
                <c:pt idx="73">
                  <c:v>2020</c:v>
                </c:pt>
                <c:pt idx="74">
                  <c:v>2021</c:v>
                </c:pt>
              </c:numCache>
            </c:numRef>
          </c:cat>
          <c:val>
            <c:numRef>
              <c:f>'Occurrences DXT &gt;=35'!$Q$3:$Q$77</c:f>
              <c:numCache>
                <c:formatCode>General</c:formatCode>
                <c:ptCount val="7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7</c:v>
                </c:pt>
                <c:pt idx="57">
                  <c:v>0</c:v>
                </c:pt>
                <c:pt idx="58">
                  <c:v>0</c:v>
                </c:pt>
                <c:pt idx="59">
                  <c:v>1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</c:v>
                </c:pt>
                <c:pt idx="66">
                  <c:v>0</c:v>
                </c:pt>
                <c:pt idx="67">
                  <c:v>0</c:v>
                </c:pt>
                <c:pt idx="68">
                  <c:v>3</c:v>
                </c:pt>
                <c:pt idx="69">
                  <c:v>0</c:v>
                </c:pt>
                <c:pt idx="70">
                  <c:v>1</c:v>
                </c:pt>
                <c:pt idx="71">
                  <c:v>1</c:v>
                </c:pt>
                <c:pt idx="72">
                  <c:v>2</c:v>
                </c:pt>
                <c:pt idx="73">
                  <c:v>2</c:v>
                </c:pt>
                <c:pt idx="7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A-4FCE-B882-3028B94108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51752320"/>
        <c:axId val="451751992"/>
      </c:barChart>
      <c:catAx>
        <c:axId val="451752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1992"/>
        <c:crosses val="autoZero"/>
        <c:auto val="1"/>
        <c:lblAlgn val="ctr"/>
        <c:lblOffset val="100"/>
        <c:noMultiLvlLbl val="0"/>
      </c:catAx>
      <c:valAx>
        <c:axId val="45175199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LU"/>
                  <a:t>Occurrences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2320"/>
        <c:crosses val="autoZero"/>
        <c:crossBetween val="between"/>
      </c:valAx>
      <c:spPr>
        <a:noFill/>
        <a:ln>
          <a:solidFill>
            <a:schemeClr val="bg1">
              <a:lumMod val="95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effectLst/>
              </a:rPr>
              <a:t>Number of days with minimum air temperature &lt; 0 °C (Winter, DJF)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solidFill>
                <a:schemeClr val="bg2"/>
              </a:solidFill>
            </a:ln>
            <a:effectLst/>
          </c:spPr>
          <c:invertIfNegative val="0"/>
          <c:trendline>
            <c:spPr>
              <a:ln w="22225" cap="rnd">
                <a:solidFill>
                  <a:schemeClr val="tx1"/>
                </a:solidFill>
                <a:prstDash val="lgDash"/>
              </a:ln>
              <a:effectLst/>
            </c:spPr>
            <c:trendlineType val="linear"/>
            <c:dispRSqr val="0"/>
            <c:dispEq val="0"/>
          </c:trendline>
          <c:cat>
            <c:strRef>
              <c:f>'Occurrences DNT &lt; 0'!$B$4:$B$77</c:f>
              <c:strCache>
                <c:ptCount val="74"/>
                <c:pt idx="0">
                  <c:v>1947/1948</c:v>
                </c:pt>
                <c:pt idx="1">
                  <c:v>1948/1949</c:v>
                </c:pt>
                <c:pt idx="2">
                  <c:v>1949/1950</c:v>
                </c:pt>
                <c:pt idx="3">
                  <c:v>1950/1951</c:v>
                </c:pt>
                <c:pt idx="4">
                  <c:v>1951/1952</c:v>
                </c:pt>
                <c:pt idx="5">
                  <c:v>1952/1953</c:v>
                </c:pt>
                <c:pt idx="6">
                  <c:v>1953/1954</c:v>
                </c:pt>
                <c:pt idx="7">
                  <c:v>1954/1955</c:v>
                </c:pt>
                <c:pt idx="8">
                  <c:v>1955/1956</c:v>
                </c:pt>
                <c:pt idx="9">
                  <c:v>1956/1957</c:v>
                </c:pt>
                <c:pt idx="10">
                  <c:v>1957/1958</c:v>
                </c:pt>
                <c:pt idx="11">
                  <c:v>1958/1959</c:v>
                </c:pt>
                <c:pt idx="12">
                  <c:v>1959/1960</c:v>
                </c:pt>
                <c:pt idx="13">
                  <c:v>1960/1961</c:v>
                </c:pt>
                <c:pt idx="14">
                  <c:v>1961/1962</c:v>
                </c:pt>
                <c:pt idx="15">
                  <c:v>1962/1963</c:v>
                </c:pt>
                <c:pt idx="16">
                  <c:v>1963/1964</c:v>
                </c:pt>
                <c:pt idx="17">
                  <c:v>1964/1965</c:v>
                </c:pt>
                <c:pt idx="18">
                  <c:v>1965/1966</c:v>
                </c:pt>
                <c:pt idx="19">
                  <c:v>1966/1967</c:v>
                </c:pt>
                <c:pt idx="20">
                  <c:v>1967/1968</c:v>
                </c:pt>
                <c:pt idx="21">
                  <c:v>1968/1969</c:v>
                </c:pt>
                <c:pt idx="22">
                  <c:v>1969/1970</c:v>
                </c:pt>
                <c:pt idx="23">
                  <c:v>1970/1971</c:v>
                </c:pt>
                <c:pt idx="24">
                  <c:v>1971/1972</c:v>
                </c:pt>
                <c:pt idx="25">
                  <c:v>1972/1973</c:v>
                </c:pt>
                <c:pt idx="26">
                  <c:v>1973/1974</c:v>
                </c:pt>
                <c:pt idx="27">
                  <c:v>1974/1975</c:v>
                </c:pt>
                <c:pt idx="28">
                  <c:v>1975/1976</c:v>
                </c:pt>
                <c:pt idx="29">
                  <c:v>1976/1977</c:v>
                </c:pt>
                <c:pt idx="30">
                  <c:v>1977/1978</c:v>
                </c:pt>
                <c:pt idx="31">
                  <c:v>1978/1979</c:v>
                </c:pt>
                <c:pt idx="32">
                  <c:v>1979/1980</c:v>
                </c:pt>
                <c:pt idx="33">
                  <c:v>1980/1981</c:v>
                </c:pt>
                <c:pt idx="34">
                  <c:v>1981/1982</c:v>
                </c:pt>
                <c:pt idx="35">
                  <c:v>1982/1983</c:v>
                </c:pt>
                <c:pt idx="36">
                  <c:v>1983/1984</c:v>
                </c:pt>
                <c:pt idx="37">
                  <c:v>1984/1985</c:v>
                </c:pt>
                <c:pt idx="38">
                  <c:v>1985/1986</c:v>
                </c:pt>
                <c:pt idx="39">
                  <c:v>1986/1987</c:v>
                </c:pt>
                <c:pt idx="40">
                  <c:v>1987/1988</c:v>
                </c:pt>
                <c:pt idx="41">
                  <c:v>1988/1989</c:v>
                </c:pt>
                <c:pt idx="42">
                  <c:v>1989/1990</c:v>
                </c:pt>
                <c:pt idx="43">
                  <c:v>1990/1991</c:v>
                </c:pt>
                <c:pt idx="44">
                  <c:v>1991/1992</c:v>
                </c:pt>
                <c:pt idx="45">
                  <c:v>1992/1993</c:v>
                </c:pt>
                <c:pt idx="46">
                  <c:v>1993/1994</c:v>
                </c:pt>
                <c:pt idx="47">
                  <c:v>1994/1995</c:v>
                </c:pt>
                <c:pt idx="48">
                  <c:v>1995/1996</c:v>
                </c:pt>
                <c:pt idx="49">
                  <c:v>1996/1997</c:v>
                </c:pt>
                <c:pt idx="50">
                  <c:v>1997/1998</c:v>
                </c:pt>
                <c:pt idx="51">
                  <c:v>1998/1999</c:v>
                </c:pt>
                <c:pt idx="52">
                  <c:v>1999/2000</c:v>
                </c:pt>
                <c:pt idx="53">
                  <c:v>2000/2001</c:v>
                </c:pt>
                <c:pt idx="54">
                  <c:v>2001/2002</c:v>
                </c:pt>
                <c:pt idx="55">
                  <c:v>2002/2003</c:v>
                </c:pt>
                <c:pt idx="56">
                  <c:v>2003/2004</c:v>
                </c:pt>
                <c:pt idx="57">
                  <c:v>2004/2005</c:v>
                </c:pt>
                <c:pt idx="58">
                  <c:v>2005/2006</c:v>
                </c:pt>
                <c:pt idx="59">
                  <c:v>2006/2007</c:v>
                </c:pt>
                <c:pt idx="60">
                  <c:v>2007/2008</c:v>
                </c:pt>
                <c:pt idx="61">
                  <c:v>2008/2009</c:v>
                </c:pt>
                <c:pt idx="62">
                  <c:v>2009/2010</c:v>
                </c:pt>
                <c:pt idx="63">
                  <c:v>2010/2011</c:v>
                </c:pt>
                <c:pt idx="64">
                  <c:v>2011/2012</c:v>
                </c:pt>
                <c:pt idx="65">
                  <c:v>2012/2013</c:v>
                </c:pt>
                <c:pt idx="66">
                  <c:v>2013/2014</c:v>
                </c:pt>
                <c:pt idx="67">
                  <c:v>2014/2015</c:v>
                </c:pt>
                <c:pt idx="68">
                  <c:v>2015/2016</c:v>
                </c:pt>
                <c:pt idx="69">
                  <c:v>2016/2017</c:v>
                </c:pt>
                <c:pt idx="70">
                  <c:v>2017/2018</c:v>
                </c:pt>
                <c:pt idx="71">
                  <c:v>2018/2019</c:v>
                </c:pt>
                <c:pt idx="72">
                  <c:v>2019/2020</c:v>
                </c:pt>
                <c:pt idx="73">
                  <c:v>2020/2021</c:v>
                </c:pt>
              </c:strCache>
            </c:strRef>
          </c:cat>
          <c:val>
            <c:numRef>
              <c:f>'Occurrences DNT &lt; 0'!$P$4:$P$77</c:f>
              <c:numCache>
                <c:formatCode>General</c:formatCode>
                <c:ptCount val="74"/>
                <c:pt idx="0">
                  <c:v>40</c:v>
                </c:pt>
                <c:pt idx="1">
                  <c:v>52</c:v>
                </c:pt>
                <c:pt idx="2">
                  <c:v>44</c:v>
                </c:pt>
                <c:pt idx="3">
                  <c:v>46</c:v>
                </c:pt>
                <c:pt idx="4">
                  <c:v>66</c:v>
                </c:pt>
                <c:pt idx="5">
                  <c:v>66</c:v>
                </c:pt>
                <c:pt idx="6">
                  <c:v>55</c:v>
                </c:pt>
                <c:pt idx="7">
                  <c:v>57</c:v>
                </c:pt>
                <c:pt idx="8">
                  <c:v>68</c:v>
                </c:pt>
                <c:pt idx="9">
                  <c:v>45</c:v>
                </c:pt>
                <c:pt idx="10">
                  <c:v>61</c:v>
                </c:pt>
                <c:pt idx="11">
                  <c:v>56</c:v>
                </c:pt>
                <c:pt idx="12">
                  <c:v>43</c:v>
                </c:pt>
                <c:pt idx="13">
                  <c:v>47</c:v>
                </c:pt>
                <c:pt idx="14">
                  <c:v>52</c:v>
                </c:pt>
                <c:pt idx="15">
                  <c:v>81</c:v>
                </c:pt>
                <c:pt idx="16">
                  <c:v>69</c:v>
                </c:pt>
                <c:pt idx="17">
                  <c:v>60</c:v>
                </c:pt>
                <c:pt idx="18">
                  <c:v>36</c:v>
                </c:pt>
                <c:pt idx="19">
                  <c:v>48</c:v>
                </c:pt>
                <c:pt idx="20">
                  <c:v>62</c:v>
                </c:pt>
                <c:pt idx="21">
                  <c:v>64</c:v>
                </c:pt>
                <c:pt idx="22">
                  <c:v>69</c:v>
                </c:pt>
                <c:pt idx="23">
                  <c:v>54</c:v>
                </c:pt>
                <c:pt idx="24">
                  <c:v>59</c:v>
                </c:pt>
                <c:pt idx="25">
                  <c:v>67</c:v>
                </c:pt>
                <c:pt idx="26">
                  <c:v>47</c:v>
                </c:pt>
                <c:pt idx="27">
                  <c:v>36</c:v>
                </c:pt>
                <c:pt idx="28">
                  <c:v>54</c:v>
                </c:pt>
                <c:pt idx="29">
                  <c:v>58</c:v>
                </c:pt>
                <c:pt idx="30">
                  <c:v>65</c:v>
                </c:pt>
                <c:pt idx="31">
                  <c:v>75</c:v>
                </c:pt>
                <c:pt idx="32">
                  <c:v>46</c:v>
                </c:pt>
                <c:pt idx="33">
                  <c:v>75</c:v>
                </c:pt>
                <c:pt idx="34">
                  <c:v>65</c:v>
                </c:pt>
                <c:pt idx="35">
                  <c:v>56</c:v>
                </c:pt>
                <c:pt idx="36">
                  <c:v>59</c:v>
                </c:pt>
                <c:pt idx="37">
                  <c:v>67</c:v>
                </c:pt>
                <c:pt idx="38">
                  <c:v>62</c:v>
                </c:pt>
                <c:pt idx="39">
                  <c:v>66</c:v>
                </c:pt>
                <c:pt idx="40">
                  <c:v>44</c:v>
                </c:pt>
                <c:pt idx="41">
                  <c:v>39</c:v>
                </c:pt>
                <c:pt idx="42">
                  <c:v>34</c:v>
                </c:pt>
                <c:pt idx="43">
                  <c:v>59</c:v>
                </c:pt>
                <c:pt idx="44">
                  <c:v>53</c:v>
                </c:pt>
                <c:pt idx="45">
                  <c:v>46</c:v>
                </c:pt>
                <c:pt idx="46">
                  <c:v>40</c:v>
                </c:pt>
                <c:pt idx="47">
                  <c:v>40</c:v>
                </c:pt>
                <c:pt idx="48">
                  <c:v>73</c:v>
                </c:pt>
                <c:pt idx="49">
                  <c:v>56</c:v>
                </c:pt>
                <c:pt idx="50">
                  <c:v>36</c:v>
                </c:pt>
                <c:pt idx="51">
                  <c:v>50</c:v>
                </c:pt>
                <c:pt idx="52">
                  <c:v>41</c:v>
                </c:pt>
                <c:pt idx="53">
                  <c:v>42</c:v>
                </c:pt>
                <c:pt idx="54">
                  <c:v>49</c:v>
                </c:pt>
                <c:pt idx="55">
                  <c:v>54</c:v>
                </c:pt>
                <c:pt idx="56">
                  <c:v>47</c:v>
                </c:pt>
                <c:pt idx="57">
                  <c:v>57</c:v>
                </c:pt>
                <c:pt idx="58">
                  <c:v>63</c:v>
                </c:pt>
                <c:pt idx="59">
                  <c:v>20</c:v>
                </c:pt>
                <c:pt idx="60">
                  <c:v>40</c:v>
                </c:pt>
                <c:pt idx="61">
                  <c:v>68</c:v>
                </c:pt>
                <c:pt idx="62">
                  <c:v>58</c:v>
                </c:pt>
                <c:pt idx="63">
                  <c:v>62</c:v>
                </c:pt>
                <c:pt idx="64">
                  <c:v>35</c:v>
                </c:pt>
                <c:pt idx="65">
                  <c:v>53</c:v>
                </c:pt>
                <c:pt idx="66">
                  <c:v>27</c:v>
                </c:pt>
                <c:pt idx="67">
                  <c:v>50</c:v>
                </c:pt>
                <c:pt idx="68">
                  <c:v>26</c:v>
                </c:pt>
                <c:pt idx="69">
                  <c:v>54</c:v>
                </c:pt>
                <c:pt idx="70">
                  <c:v>47</c:v>
                </c:pt>
                <c:pt idx="71">
                  <c:v>41</c:v>
                </c:pt>
                <c:pt idx="72">
                  <c:v>29</c:v>
                </c:pt>
                <c:pt idx="73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6-4A51-B30A-BB39C74F2F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51752320"/>
        <c:axId val="451751992"/>
      </c:barChart>
      <c:catAx>
        <c:axId val="451752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1992"/>
        <c:crosses val="autoZero"/>
        <c:auto val="1"/>
        <c:lblAlgn val="ctr"/>
        <c:lblOffset val="100"/>
        <c:noMultiLvlLbl val="0"/>
      </c:catAx>
      <c:valAx>
        <c:axId val="45175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Occurrences</a:t>
                </a:r>
              </a:p>
            </c:rich>
          </c:tx>
          <c:layout>
            <c:manualLayout>
              <c:xMode val="edge"/>
              <c:yMode val="edge"/>
              <c:x val="1.2736316013071772E-2"/>
              <c:y val="0.42376202974628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effectLst/>
              </a:rPr>
              <a:t>Number of days with minimum air temperature &lt; -15 °C (Winter, DJF)</a:t>
            </a:r>
            <a:endParaRPr lang="en-US" dirty="0"/>
          </a:p>
        </c:rich>
      </c:tx>
      <c:layout>
        <c:manualLayout>
          <c:xMode val="edge"/>
          <c:yMode val="edge"/>
          <c:x val="0.23471146386241412"/>
          <c:y val="3.1413621198999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solidFill>
                <a:schemeClr val="bg2"/>
              </a:solidFill>
            </a:ln>
            <a:effectLst/>
          </c:spPr>
          <c:invertIfNegative val="0"/>
          <c:cat>
            <c:strRef>
              <c:f>'Occurrences DNT &lt; -15'!$B$4:$B$77</c:f>
              <c:strCache>
                <c:ptCount val="74"/>
                <c:pt idx="0">
                  <c:v>1947/1948</c:v>
                </c:pt>
                <c:pt idx="1">
                  <c:v>1948/1949</c:v>
                </c:pt>
                <c:pt idx="2">
                  <c:v>1949/1950</c:v>
                </c:pt>
                <c:pt idx="3">
                  <c:v>1950/1951</c:v>
                </c:pt>
                <c:pt idx="4">
                  <c:v>1951/1952</c:v>
                </c:pt>
                <c:pt idx="5">
                  <c:v>1952/1953</c:v>
                </c:pt>
                <c:pt idx="6">
                  <c:v>1953/1954</c:v>
                </c:pt>
                <c:pt idx="7">
                  <c:v>1954/1955</c:v>
                </c:pt>
                <c:pt idx="8">
                  <c:v>1955/1956</c:v>
                </c:pt>
                <c:pt idx="9">
                  <c:v>1956/1957</c:v>
                </c:pt>
                <c:pt idx="10">
                  <c:v>1957/1958</c:v>
                </c:pt>
                <c:pt idx="11">
                  <c:v>1958/1959</c:v>
                </c:pt>
                <c:pt idx="12">
                  <c:v>1959/1960</c:v>
                </c:pt>
                <c:pt idx="13">
                  <c:v>1960/1961</c:v>
                </c:pt>
                <c:pt idx="14">
                  <c:v>1961/1962</c:v>
                </c:pt>
                <c:pt idx="15">
                  <c:v>1962/1963</c:v>
                </c:pt>
                <c:pt idx="16">
                  <c:v>1963/1964</c:v>
                </c:pt>
                <c:pt idx="17">
                  <c:v>1964/1965</c:v>
                </c:pt>
                <c:pt idx="18">
                  <c:v>1965/1966</c:v>
                </c:pt>
                <c:pt idx="19">
                  <c:v>1966/1967</c:v>
                </c:pt>
                <c:pt idx="20">
                  <c:v>1967/1968</c:v>
                </c:pt>
                <c:pt idx="21">
                  <c:v>1968/1969</c:v>
                </c:pt>
                <c:pt idx="22">
                  <c:v>1969/1970</c:v>
                </c:pt>
                <c:pt idx="23">
                  <c:v>1970/1971</c:v>
                </c:pt>
                <c:pt idx="24">
                  <c:v>1971/1972</c:v>
                </c:pt>
                <c:pt idx="25">
                  <c:v>1972/1973</c:v>
                </c:pt>
                <c:pt idx="26">
                  <c:v>1973/1974</c:v>
                </c:pt>
                <c:pt idx="27">
                  <c:v>1974/1975</c:v>
                </c:pt>
                <c:pt idx="28">
                  <c:v>1975/1976</c:v>
                </c:pt>
                <c:pt idx="29">
                  <c:v>1976/1977</c:v>
                </c:pt>
                <c:pt idx="30">
                  <c:v>1977/1978</c:v>
                </c:pt>
                <c:pt idx="31">
                  <c:v>1978/1979</c:v>
                </c:pt>
                <c:pt idx="32">
                  <c:v>1979/1980</c:v>
                </c:pt>
                <c:pt idx="33">
                  <c:v>1980/1981</c:v>
                </c:pt>
                <c:pt idx="34">
                  <c:v>1981/1982</c:v>
                </c:pt>
                <c:pt idx="35">
                  <c:v>1982/1983</c:v>
                </c:pt>
                <c:pt idx="36">
                  <c:v>1983/1984</c:v>
                </c:pt>
                <c:pt idx="37">
                  <c:v>1984/1985</c:v>
                </c:pt>
                <c:pt idx="38">
                  <c:v>1985/1986</c:v>
                </c:pt>
                <c:pt idx="39">
                  <c:v>1986/1987</c:v>
                </c:pt>
                <c:pt idx="40">
                  <c:v>1987/1988</c:v>
                </c:pt>
                <c:pt idx="41">
                  <c:v>1988/1989</c:v>
                </c:pt>
                <c:pt idx="42">
                  <c:v>1989/1990</c:v>
                </c:pt>
                <c:pt idx="43">
                  <c:v>1990/1991</c:v>
                </c:pt>
                <c:pt idx="44">
                  <c:v>1991/1992</c:v>
                </c:pt>
                <c:pt idx="45">
                  <c:v>1992/1993</c:v>
                </c:pt>
                <c:pt idx="46">
                  <c:v>1993/1994</c:v>
                </c:pt>
                <c:pt idx="47">
                  <c:v>1994/1995</c:v>
                </c:pt>
                <c:pt idx="48">
                  <c:v>1995/1996</c:v>
                </c:pt>
                <c:pt idx="49">
                  <c:v>1996/1997</c:v>
                </c:pt>
                <c:pt idx="50">
                  <c:v>1997/1998</c:v>
                </c:pt>
                <c:pt idx="51">
                  <c:v>1998/1999</c:v>
                </c:pt>
                <c:pt idx="52">
                  <c:v>1999/2000</c:v>
                </c:pt>
                <c:pt idx="53">
                  <c:v>2000/2001</c:v>
                </c:pt>
                <c:pt idx="54">
                  <c:v>2001/2002</c:v>
                </c:pt>
                <c:pt idx="55">
                  <c:v>2002/2003</c:v>
                </c:pt>
                <c:pt idx="56">
                  <c:v>2003/2004</c:v>
                </c:pt>
                <c:pt idx="57">
                  <c:v>2004/2005</c:v>
                </c:pt>
                <c:pt idx="58">
                  <c:v>2005/2006</c:v>
                </c:pt>
                <c:pt idx="59">
                  <c:v>2006/2007</c:v>
                </c:pt>
                <c:pt idx="60">
                  <c:v>2007/2008</c:v>
                </c:pt>
                <c:pt idx="61">
                  <c:v>2008/2009</c:v>
                </c:pt>
                <c:pt idx="62">
                  <c:v>2009/2010</c:v>
                </c:pt>
                <c:pt idx="63">
                  <c:v>2010/2011</c:v>
                </c:pt>
                <c:pt idx="64">
                  <c:v>2011/2012</c:v>
                </c:pt>
                <c:pt idx="65">
                  <c:v>2012/2013</c:v>
                </c:pt>
                <c:pt idx="66">
                  <c:v>2013/2014</c:v>
                </c:pt>
                <c:pt idx="67">
                  <c:v>2014/2015</c:v>
                </c:pt>
                <c:pt idx="68">
                  <c:v>2015/2016</c:v>
                </c:pt>
                <c:pt idx="69">
                  <c:v>2016/2017</c:v>
                </c:pt>
                <c:pt idx="70">
                  <c:v>2017/2018</c:v>
                </c:pt>
                <c:pt idx="71">
                  <c:v>2018/2019</c:v>
                </c:pt>
                <c:pt idx="72">
                  <c:v>2019/2020</c:v>
                </c:pt>
                <c:pt idx="73">
                  <c:v>2020/2021</c:v>
                </c:pt>
              </c:strCache>
            </c:strRef>
          </c:cat>
          <c:val>
            <c:numRef>
              <c:f>'Occurrences DNT &lt; -15'!$P$4:$P$77</c:f>
              <c:numCache>
                <c:formatCode>General</c:formatCode>
                <c:ptCount val="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</c:v>
                </c:pt>
                <c:pt idx="7">
                  <c:v>0</c:v>
                </c:pt>
                <c:pt idx="8">
                  <c:v>9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0</c:v>
                </c:pt>
                <c:pt idx="31">
                  <c:v>3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4</c:v>
                </c:pt>
                <c:pt idx="38">
                  <c:v>1</c:v>
                </c:pt>
                <c:pt idx="39">
                  <c:v>3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1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1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C-4477-BAF5-63C0B7CAE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51752320"/>
        <c:axId val="451751992"/>
      </c:barChart>
      <c:catAx>
        <c:axId val="451752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1992"/>
        <c:crosses val="autoZero"/>
        <c:auto val="1"/>
        <c:lblAlgn val="ctr"/>
        <c:lblOffset val="100"/>
        <c:noMultiLvlLbl val="0"/>
      </c:catAx>
      <c:valAx>
        <c:axId val="45175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Occurrences</a:t>
                </a:r>
              </a:p>
            </c:rich>
          </c:tx>
          <c:layout>
            <c:manualLayout>
              <c:xMode val="edge"/>
              <c:yMode val="edge"/>
              <c:x val="1.2736316013071772E-2"/>
              <c:y val="0.423762029746281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2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 dirty="0">
                <a:effectLst/>
              </a:rPr>
              <a:t>Number of days with maximum wind gust speed ≥ 89 km/h (Winter, DJF)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solidFill>
              <a:srgbClr val="00B050"/>
            </a:solidFill>
            <a:ln>
              <a:solidFill>
                <a:schemeClr val="bg2"/>
              </a:solidFill>
            </a:ln>
          </c:spPr>
          <c:invertIfNegative val="0"/>
          <c:cat>
            <c:strRef>
              <c:f>'Occurrences DXFFGUST &gt;=48 KT'!$B$4:$B$77</c:f>
              <c:strCache>
                <c:ptCount val="74"/>
                <c:pt idx="0">
                  <c:v>1947/1948</c:v>
                </c:pt>
                <c:pt idx="1">
                  <c:v>1948/1949</c:v>
                </c:pt>
                <c:pt idx="2">
                  <c:v>1949/1950</c:v>
                </c:pt>
                <c:pt idx="3">
                  <c:v>1950/1951</c:v>
                </c:pt>
                <c:pt idx="4">
                  <c:v>1951/1952</c:v>
                </c:pt>
                <c:pt idx="5">
                  <c:v>1952/1953</c:v>
                </c:pt>
                <c:pt idx="6">
                  <c:v>1953/1954</c:v>
                </c:pt>
                <c:pt idx="7">
                  <c:v>1954/1955</c:v>
                </c:pt>
                <c:pt idx="8">
                  <c:v>1955/1956</c:v>
                </c:pt>
                <c:pt idx="9">
                  <c:v>1956/1957</c:v>
                </c:pt>
                <c:pt idx="10">
                  <c:v>1957/1958</c:v>
                </c:pt>
                <c:pt idx="11">
                  <c:v>1958/1959</c:v>
                </c:pt>
                <c:pt idx="12">
                  <c:v>1959/1960</c:v>
                </c:pt>
                <c:pt idx="13">
                  <c:v>1960/1961</c:v>
                </c:pt>
                <c:pt idx="14">
                  <c:v>1961/1962</c:v>
                </c:pt>
                <c:pt idx="15">
                  <c:v>1962/1963</c:v>
                </c:pt>
                <c:pt idx="16">
                  <c:v>1963/1964</c:v>
                </c:pt>
                <c:pt idx="17">
                  <c:v>1964/1965</c:v>
                </c:pt>
                <c:pt idx="18">
                  <c:v>1965/1966</c:v>
                </c:pt>
                <c:pt idx="19">
                  <c:v>1966/1967</c:v>
                </c:pt>
                <c:pt idx="20">
                  <c:v>1967/1968</c:v>
                </c:pt>
                <c:pt idx="21">
                  <c:v>1968/1969</c:v>
                </c:pt>
                <c:pt idx="22">
                  <c:v>1969/1970</c:v>
                </c:pt>
                <c:pt idx="23">
                  <c:v>1970/1971</c:v>
                </c:pt>
                <c:pt idx="24">
                  <c:v>1971/1972</c:v>
                </c:pt>
                <c:pt idx="25">
                  <c:v>1972/1973</c:v>
                </c:pt>
                <c:pt idx="26">
                  <c:v>1973/1974</c:v>
                </c:pt>
                <c:pt idx="27">
                  <c:v>1974/1975</c:v>
                </c:pt>
                <c:pt idx="28">
                  <c:v>1975/1976</c:v>
                </c:pt>
                <c:pt idx="29">
                  <c:v>1976/1977</c:v>
                </c:pt>
                <c:pt idx="30">
                  <c:v>1977/1978</c:v>
                </c:pt>
                <c:pt idx="31">
                  <c:v>1978/1979</c:v>
                </c:pt>
                <c:pt idx="32">
                  <c:v>1979/1980</c:v>
                </c:pt>
                <c:pt idx="33">
                  <c:v>1980/1981</c:v>
                </c:pt>
                <c:pt idx="34">
                  <c:v>1981/1982</c:v>
                </c:pt>
                <c:pt idx="35">
                  <c:v>1982/1983</c:v>
                </c:pt>
                <c:pt idx="36">
                  <c:v>1983/1984</c:v>
                </c:pt>
                <c:pt idx="37">
                  <c:v>1984/1985</c:v>
                </c:pt>
                <c:pt idx="38">
                  <c:v>1985/1986</c:v>
                </c:pt>
                <c:pt idx="39">
                  <c:v>1986/1987</c:v>
                </c:pt>
                <c:pt idx="40">
                  <c:v>1987/1988</c:v>
                </c:pt>
                <c:pt idx="41">
                  <c:v>1988/1989</c:v>
                </c:pt>
                <c:pt idx="42">
                  <c:v>1989/1990</c:v>
                </c:pt>
                <c:pt idx="43">
                  <c:v>1990/1991</c:v>
                </c:pt>
                <c:pt idx="44">
                  <c:v>1991/1992</c:v>
                </c:pt>
                <c:pt idx="45">
                  <c:v>1992/1993</c:v>
                </c:pt>
                <c:pt idx="46">
                  <c:v>1993/1994</c:v>
                </c:pt>
                <c:pt idx="47">
                  <c:v>1994/1995</c:v>
                </c:pt>
                <c:pt idx="48">
                  <c:v>1995/1996</c:v>
                </c:pt>
                <c:pt idx="49">
                  <c:v>1996/1997</c:v>
                </c:pt>
                <c:pt idx="50">
                  <c:v>1997/1998</c:v>
                </c:pt>
                <c:pt idx="51">
                  <c:v>1998/1999</c:v>
                </c:pt>
                <c:pt idx="52">
                  <c:v>1999/2000</c:v>
                </c:pt>
                <c:pt idx="53">
                  <c:v>2000/2001</c:v>
                </c:pt>
                <c:pt idx="54">
                  <c:v>2001/2002</c:v>
                </c:pt>
                <c:pt idx="55">
                  <c:v>2002/2003</c:v>
                </c:pt>
                <c:pt idx="56">
                  <c:v>2003/2004</c:v>
                </c:pt>
                <c:pt idx="57">
                  <c:v>2004/2005</c:v>
                </c:pt>
                <c:pt idx="58">
                  <c:v>2005/2006</c:v>
                </c:pt>
                <c:pt idx="59">
                  <c:v>2006/2007</c:v>
                </c:pt>
                <c:pt idx="60">
                  <c:v>2007/2008</c:v>
                </c:pt>
                <c:pt idx="61">
                  <c:v>2008/2009</c:v>
                </c:pt>
                <c:pt idx="62">
                  <c:v>2009/2010</c:v>
                </c:pt>
                <c:pt idx="63">
                  <c:v>2010/2011</c:v>
                </c:pt>
                <c:pt idx="64">
                  <c:v>2011/2012</c:v>
                </c:pt>
                <c:pt idx="65">
                  <c:v>2012/2013</c:v>
                </c:pt>
                <c:pt idx="66">
                  <c:v>2013/2014</c:v>
                </c:pt>
                <c:pt idx="67">
                  <c:v>2014/2015</c:v>
                </c:pt>
                <c:pt idx="68">
                  <c:v>2015/2016</c:v>
                </c:pt>
                <c:pt idx="69">
                  <c:v>2016/2017</c:v>
                </c:pt>
                <c:pt idx="70">
                  <c:v>2017/2018</c:v>
                </c:pt>
                <c:pt idx="71">
                  <c:v>2018/2019</c:v>
                </c:pt>
                <c:pt idx="72">
                  <c:v>2019/2020</c:v>
                </c:pt>
                <c:pt idx="73">
                  <c:v>2020/2021</c:v>
                </c:pt>
              </c:strCache>
            </c:strRef>
          </c:cat>
          <c:val>
            <c:numRef>
              <c:f>'Occurrences DXFFGUST &gt;=48 KT'!$P$4:$P$77</c:f>
              <c:numCache>
                <c:formatCode>General</c:formatCode>
                <c:ptCount val="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5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0</c:v>
                </c:pt>
                <c:pt idx="17">
                  <c:v>1</c:v>
                </c:pt>
                <c:pt idx="18">
                  <c:v>4</c:v>
                </c:pt>
                <c:pt idx="19">
                  <c:v>3</c:v>
                </c:pt>
                <c:pt idx="20">
                  <c:v>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</c:v>
                </c:pt>
                <c:pt idx="27">
                  <c:v>0</c:v>
                </c:pt>
                <c:pt idx="28">
                  <c:v>1</c:v>
                </c:pt>
                <c:pt idx="29">
                  <c:v>1</c:v>
                </c:pt>
                <c:pt idx="30">
                  <c:v>0</c:v>
                </c:pt>
                <c:pt idx="31">
                  <c:v>1</c:v>
                </c:pt>
                <c:pt idx="32">
                  <c:v>4</c:v>
                </c:pt>
                <c:pt idx="33">
                  <c:v>1</c:v>
                </c:pt>
                <c:pt idx="34">
                  <c:v>0</c:v>
                </c:pt>
                <c:pt idx="35">
                  <c:v>2</c:v>
                </c:pt>
                <c:pt idx="36">
                  <c:v>2</c:v>
                </c:pt>
                <c:pt idx="37">
                  <c:v>0</c:v>
                </c:pt>
                <c:pt idx="38">
                  <c:v>1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6</c:v>
                </c:pt>
                <c:pt idx="43">
                  <c:v>0</c:v>
                </c:pt>
                <c:pt idx="44">
                  <c:v>0</c:v>
                </c:pt>
                <c:pt idx="45">
                  <c:v>5</c:v>
                </c:pt>
                <c:pt idx="46">
                  <c:v>4</c:v>
                </c:pt>
                <c:pt idx="47">
                  <c:v>1</c:v>
                </c:pt>
                <c:pt idx="48">
                  <c:v>0</c:v>
                </c:pt>
                <c:pt idx="49">
                  <c:v>2</c:v>
                </c:pt>
                <c:pt idx="50">
                  <c:v>0</c:v>
                </c:pt>
                <c:pt idx="51">
                  <c:v>0</c:v>
                </c:pt>
                <c:pt idx="52">
                  <c:v>2</c:v>
                </c:pt>
                <c:pt idx="53">
                  <c:v>0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0</c:v>
                </c:pt>
                <c:pt idx="58">
                  <c:v>0</c:v>
                </c:pt>
                <c:pt idx="59">
                  <c:v>2</c:v>
                </c:pt>
                <c:pt idx="60">
                  <c:v>1</c:v>
                </c:pt>
                <c:pt idx="61">
                  <c:v>0</c:v>
                </c:pt>
                <c:pt idx="62">
                  <c:v>1</c:v>
                </c:pt>
                <c:pt idx="63">
                  <c:v>1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0</c:v>
                </c:pt>
                <c:pt idx="72">
                  <c:v>1</c:v>
                </c:pt>
                <c:pt idx="7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6C-47A4-91C6-5F61590B3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51752320"/>
        <c:axId val="451751992"/>
      </c:barChart>
      <c:catAx>
        <c:axId val="45175232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1992"/>
        <c:crosses val="autoZero"/>
        <c:auto val="1"/>
        <c:lblAlgn val="ctr"/>
        <c:lblOffset val="100"/>
        <c:tickLblSkip val="2"/>
        <c:noMultiLvlLbl val="0"/>
      </c:catAx>
      <c:valAx>
        <c:axId val="451751992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Occurrences</a:t>
                </a:r>
              </a:p>
            </c:rich>
          </c:tx>
          <c:layout>
            <c:manualLayout>
              <c:xMode val="edge"/>
              <c:yMode val="edge"/>
              <c:x val="1.2736316013071772E-2"/>
              <c:y val="0.4237620297462816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17523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102954-3465-4109-A978-D62834FF1E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D573E-5283-44BA-8DA1-CBD4C533F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845FB-9674-4A63-81AD-23A21F11B73A}" type="datetimeFigureOut">
              <a:rPr lang="de-LU" smtClean="0"/>
              <a:t>23.03.2022</a:t>
            </a:fld>
            <a:endParaRPr lang="de-L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DE34D-568A-4A6D-AFCE-E5B73E7CB5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71914-B8B5-4871-9768-899E8DC067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3106C-E254-4881-A550-DE13524A1CFC}" type="slidenum">
              <a:rPr lang="de-LU" smtClean="0"/>
              <a:t>‹#›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5605204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4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E99E00F-172D-4EC0-927D-C3CE85E9C49E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3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579D372-B463-4EA5-BFDC-C34D878AC8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333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966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114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3976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761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38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381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633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1628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675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84F8BF3-485F-4BB7-B61A-B511064DBB5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587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105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964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197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309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524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052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27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7690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75575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971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84F8BF3-485F-4BB7-B61A-B511064DBB5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7120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30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2525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1286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9918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33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8116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049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5807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36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984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9273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209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528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5853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743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0038" cy="3082925"/>
          </a:xfrm>
          <a:prstGeom prst="rect">
            <a:avLst/>
          </a:prstGeom>
        </p:spPr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440" cy="3596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09" name="CustomShape 3"/>
          <p:cNvSpPr/>
          <p:nvPr/>
        </p:nvSpPr>
        <p:spPr>
          <a:xfrm>
            <a:off x="3884760" y="8685360"/>
            <a:ext cx="2967840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E0E04C1-5624-4289-88D3-D9350D576A0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839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15"/>
          <a:stretch/>
        </p:blipFill>
        <p:spPr>
          <a:xfrm>
            <a:off x="6804360" y="116640"/>
            <a:ext cx="2165400" cy="53568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hyperlink" Target="https://rmets.onlinelibrary.wiley.com/doi/10.1002/wea.3979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hyperlink" Target="https://doi.org/10.1175/WAF-D-16-0192.1" TargetMode="External"/><Relationship Id="rId10" Type="http://schemas.openxmlformats.org/officeDocument/2006/relationships/image" Target="../media/image12.sv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hyperlink" Target="https://nhess.copernicus.org/articles/19/1023/2019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g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gif"/><Relationship Id="rId5" Type="http://schemas.openxmlformats.org/officeDocument/2006/relationships/image" Target="../media/image3.jpg"/><Relationship Id="rId4" Type="http://schemas.openxmlformats.org/officeDocument/2006/relationships/image" Target="../media/image50.gif"/><Relationship Id="rId9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meteoalarm.org/" TargetMode="Externa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eteolux.lu/fr/vigilances/dangers-meteorologiques/?lang=fr" TargetMode="Externa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hyperlink" Target="https://eswd.eu/" TargetMode="Externa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Meteo_Lu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3124080" y="6356520"/>
            <a:ext cx="2866015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Calibri"/>
                <a:ea typeface="DejaVu Sans"/>
              </a:rPr>
              <a:t>Luca Mathias - MET Forecaster </a:t>
            </a:r>
            <a:r>
              <a:rPr lang="en-US" sz="1200" b="0" strike="noStrike" spc="-1" dirty="0" err="1">
                <a:solidFill>
                  <a:srgbClr val="8B8B8B"/>
                </a:solidFill>
                <a:latin typeface="Calibri"/>
                <a:ea typeface="DejaVu Sans"/>
              </a:rPr>
              <a:t>MeteoLux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643351" y="1174882"/>
            <a:ext cx="7827471" cy="46039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CH" sz="4400" b="1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Risques naturels au Luxembourg</a:t>
            </a:r>
          </a:p>
          <a:p>
            <a:pPr algn="ctr">
              <a:lnSpc>
                <a:spcPct val="100000"/>
              </a:lnSpc>
            </a:pPr>
            <a:r>
              <a:rPr lang="fr-CH" sz="2800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Evènements météorologiques extrêmes</a:t>
            </a:r>
            <a:endParaRPr lang="fr-CH" sz="280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/>
            <a:endParaRPr lang="en-US" sz="4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4400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4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4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/>
            <a:endParaRPr lang="en-US" sz="32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44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DEC46D-2F16-4C24-9942-D1F4B05CFAE1}"/>
              </a:ext>
            </a:extLst>
          </p:cNvPr>
          <p:cNvSpPr txBox="1"/>
          <p:nvPr/>
        </p:nvSpPr>
        <p:spPr>
          <a:xfrm>
            <a:off x="7216142" y="4417962"/>
            <a:ext cx="12611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bg1">
                    <a:lumMod val="95000"/>
                  </a:schemeClr>
                </a:solidFill>
              </a:rPr>
              <a:t>© Nicky Gregorius</a:t>
            </a:r>
            <a:endParaRPr lang="de-LU" sz="9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9FE30-A613-4C2D-A174-3F25948A430F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B2942FB7-F53A-412E-BCC0-0FED5E2F5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5" name="Picture 4" descr="A picture containing nature, outdoor, valley, road&#10;&#10;Description automatically generated">
            <a:extLst>
              <a:ext uri="{FF2B5EF4-FFF2-40B4-BE49-F238E27FC236}">
                <a16:creationId xmlns:a16="http://schemas.microsoft.com/office/drawing/2014/main" id="{5DEEC9C0-216A-4AB5-8DE0-374CD9153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2" y="2410212"/>
            <a:ext cx="4199538" cy="2790943"/>
          </a:xfrm>
          <a:prstGeom prst="rect">
            <a:avLst/>
          </a:prstGeom>
        </p:spPr>
      </p:pic>
      <p:pic>
        <p:nvPicPr>
          <p:cNvPr id="8" name="Picture 2" descr="Photo: CDGIS">
            <a:extLst>
              <a:ext uri="{FF2B5EF4-FFF2-40B4-BE49-F238E27FC236}">
                <a16:creationId xmlns:a16="http://schemas.microsoft.com/office/drawing/2014/main" id="{FFD15B6A-363D-4678-8A5D-1D4393351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52" y="2871222"/>
            <a:ext cx="4342286" cy="325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graphicFrame>
        <p:nvGraphicFramePr>
          <p:cNvPr id="11" name="Graphique 3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477639"/>
              </p:ext>
            </p:extLst>
          </p:nvPr>
        </p:nvGraphicFramePr>
        <p:xfrm>
          <a:off x="431694" y="1692534"/>
          <a:ext cx="8272386" cy="4077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19988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graphicFrame>
        <p:nvGraphicFramePr>
          <p:cNvPr id="9" name="Graphique 2">
            <a:extLst>
              <a:ext uri="{FF2B5EF4-FFF2-40B4-BE49-F238E27FC236}">
                <a16:creationId xmlns:a16="http://schemas.microsoft.com/office/drawing/2014/main" id="{00000000-0008-0000-0C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545904"/>
              </p:ext>
            </p:extLst>
          </p:nvPr>
        </p:nvGraphicFramePr>
        <p:xfrm>
          <a:off x="424399" y="1640915"/>
          <a:ext cx="8333721" cy="4205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0590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05684" y="6404070"/>
            <a:ext cx="367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graphicFrame>
        <p:nvGraphicFramePr>
          <p:cNvPr id="10" name="Graphique 1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7297609"/>
              </p:ext>
            </p:extLst>
          </p:nvPr>
        </p:nvGraphicFramePr>
        <p:xfrm>
          <a:off x="360468" y="1591061"/>
          <a:ext cx="8461584" cy="3948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13859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05684" y="6404070"/>
            <a:ext cx="367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E8D23FCC-3ED9-4112-8B6B-DFEA4682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2" y="1525710"/>
            <a:ext cx="8648615" cy="48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48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13058" y="6404070"/>
            <a:ext cx="360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D23FCC-3ED9-4112-8B6B-DFEA4682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32" y="1525710"/>
            <a:ext cx="8648615" cy="487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3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13058" y="6404070"/>
            <a:ext cx="360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graphicFrame>
        <p:nvGraphicFramePr>
          <p:cNvPr id="9" name="Graphique 4">
            <a:extLst>
              <a:ext uri="{FF2B5EF4-FFF2-40B4-BE49-F238E27FC236}">
                <a16:creationId xmlns:a16="http://schemas.microsoft.com/office/drawing/2014/main" id="{00000000-0008-0000-07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1933535"/>
              </p:ext>
            </p:extLst>
          </p:nvPr>
        </p:nvGraphicFramePr>
        <p:xfrm>
          <a:off x="439920" y="1642680"/>
          <a:ext cx="8315172" cy="379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20246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13058" y="6404070"/>
            <a:ext cx="3604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BD162-FF0D-41A9-B917-BC007BF20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21" y="2443709"/>
            <a:ext cx="2198058" cy="2183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6ED9D-E72F-4E12-98C0-7EC345CB0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393" y="2437146"/>
            <a:ext cx="2208126" cy="2183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F2F9C8-76D9-4B07-B51F-979BA659D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421" y="2437146"/>
            <a:ext cx="2186602" cy="2196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6A66DB-D0E6-4662-B785-9138E6985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449" y="2436432"/>
            <a:ext cx="2186602" cy="2226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26CC46-A4CE-491F-90AB-A7B27727DC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533"/>
          <a:stretch/>
        </p:blipFill>
        <p:spPr>
          <a:xfrm>
            <a:off x="1062798" y="4612426"/>
            <a:ext cx="6918506" cy="1722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B2F09E-DFEF-4671-BDA2-20B415D4C9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613" y="4620517"/>
            <a:ext cx="815932" cy="9070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A45918-5483-46FE-AB5F-42134753A47C}"/>
              </a:ext>
            </a:extLst>
          </p:cNvPr>
          <p:cNvSpPr txBox="1"/>
          <p:nvPr/>
        </p:nvSpPr>
        <p:spPr>
          <a:xfrm>
            <a:off x="99248" y="1916794"/>
            <a:ext cx="8613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Phénomènes sévères ou extrêmes observés entre le 01/01/2016 et 31/12/2021:</a:t>
            </a:r>
          </a:p>
        </p:txBody>
      </p:sp>
    </p:spTree>
    <p:extLst>
      <p:ext uri="{BB962C8B-B14F-4D97-AF65-F5344CB8AC3E}">
        <p14:creationId xmlns:p14="http://schemas.microsoft.com/office/powerpoint/2010/main" val="2646162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Exemples d’évènements extrêmes récents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Canicule du 22-27/07/2019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7F7D55D-6676-4EEC-849D-CBF22A165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83" y="1954062"/>
            <a:ext cx="4282836" cy="4282836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C4ECBAEA-3B21-4A96-A8D2-9A1122494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1954062"/>
            <a:ext cx="4282836" cy="42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5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2.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Exemples d’évènements extrêmes récents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Tornade du 09/08/2019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7806" y="6404070"/>
            <a:ext cx="345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F1DC3128-4A0A-4951-B8F2-F1F8C7E65859}"/>
              </a:ext>
            </a:extLst>
          </p:cNvPr>
          <p:cNvSpPr/>
          <p:nvPr/>
        </p:nvSpPr>
        <p:spPr>
          <a:xfrm>
            <a:off x="662760" y="1755967"/>
            <a:ext cx="8225640" cy="15003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19 personnes blessées, dont 2 gravement</a:t>
            </a: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Plus de 400 arbres et 300 maisons endommagés</a:t>
            </a: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Au moins 80 personnes ont dû être hébergées dans des hôtels ou d'autres logements</a:t>
            </a: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Pertes totales assurées d'au moins 100 millions d'euros</a:t>
            </a:r>
            <a:endParaRPr lang="de-DE" sz="16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de-DE" sz="16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DE" sz="16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FB76334-ACB5-4589-8A31-D42746227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74" y="3356766"/>
            <a:ext cx="4309232" cy="304730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85F39927-1B9B-427A-A1EE-F042CD1A3192}"/>
              </a:ext>
            </a:extLst>
          </p:cNvPr>
          <p:cNvSpPr/>
          <p:nvPr/>
        </p:nvSpPr>
        <p:spPr>
          <a:xfrm>
            <a:off x="5052606" y="3256352"/>
            <a:ext cx="3730467" cy="30816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Longueur estimée du chemin parcouru: 18 à 20 km</a:t>
            </a: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Durée estimée : 15 minutes</a:t>
            </a: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Largeur maximale du chemin : &gt; 500 m</a:t>
            </a: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Vitesse de translation : 17 à 19 m/s</a:t>
            </a: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fr-FR" sz="1600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Intensité maximale : F2+ (241 km/h)</a:t>
            </a:r>
            <a:endParaRPr lang="de-DE" sz="16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de-DE" sz="16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  <a:p>
            <a:pPr marL="346860" indent="-34290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Ø"/>
            </a:pPr>
            <a:endParaRPr lang="en-DE" sz="16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8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Exemples d’évènements extrêmes récents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Pluies diluviennes du 14-15/07/2021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CDEE0-4A97-4E26-B663-996BA3600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20" y="1778152"/>
            <a:ext cx="7617640" cy="451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3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478440" y="510480"/>
            <a:ext cx="82256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Bio</a:t>
            </a:r>
            <a:endParaRPr lang="fr-CH" sz="2800" b="0" strike="noStrike" spc="-1" dirty="0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F2F74-54F1-440B-89A1-72FCEB0C05E9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FF9428AF-755E-44E8-B95A-4685504E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3" name="Picture 2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3356EE44-D7E9-4A12-A216-A6C7541238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25" y="1533833"/>
            <a:ext cx="1519083" cy="1519083"/>
          </a:xfrm>
          <a:prstGeom prst="ellipse">
            <a:avLst/>
          </a:prstGeom>
          <a:ln w="381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Graphic 6" descr="Graduation cap with solid fill">
            <a:extLst>
              <a:ext uri="{FF2B5EF4-FFF2-40B4-BE49-F238E27FC236}">
                <a16:creationId xmlns:a16="http://schemas.microsoft.com/office/drawing/2014/main" id="{A6DD9A29-D613-4346-9C30-66FEFE804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0666" y="2387820"/>
            <a:ext cx="634670" cy="589936"/>
          </a:xfrm>
          <a:prstGeom prst="rect">
            <a:avLst/>
          </a:prstGeom>
        </p:spPr>
      </p:pic>
      <p:pic>
        <p:nvPicPr>
          <p:cNvPr id="9" name="Graphic 8" descr="Briefcase with solid fill">
            <a:extLst>
              <a:ext uri="{FF2B5EF4-FFF2-40B4-BE49-F238E27FC236}">
                <a16:creationId xmlns:a16="http://schemas.microsoft.com/office/drawing/2014/main" id="{E0F01EFC-D24C-4832-A216-8DEBDDE30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20904" y="3442977"/>
            <a:ext cx="634670" cy="589936"/>
          </a:xfrm>
          <a:prstGeom prst="rect">
            <a:avLst/>
          </a:prstGeom>
        </p:spPr>
      </p:pic>
      <p:pic>
        <p:nvPicPr>
          <p:cNvPr id="12" name="Graphic 11" descr="Address Book with solid fill">
            <a:extLst>
              <a:ext uri="{FF2B5EF4-FFF2-40B4-BE49-F238E27FC236}">
                <a16:creationId xmlns:a16="http://schemas.microsoft.com/office/drawing/2014/main" id="{61309AAB-BEC8-48E5-A770-4B075F8590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56058" y="1459312"/>
            <a:ext cx="609098" cy="566166"/>
          </a:xfrm>
          <a:prstGeom prst="rect">
            <a:avLst/>
          </a:prstGeom>
        </p:spPr>
      </p:pic>
      <p:pic>
        <p:nvPicPr>
          <p:cNvPr id="14" name="Graphic 13" descr="Research with solid fill">
            <a:extLst>
              <a:ext uri="{FF2B5EF4-FFF2-40B4-BE49-F238E27FC236}">
                <a16:creationId xmlns:a16="http://schemas.microsoft.com/office/drawing/2014/main" id="{E3666AD1-EF31-4132-8DD0-CDDF3C3B02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65640" y="4882837"/>
            <a:ext cx="589934" cy="5899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AF9BF3-4C07-40B9-A977-C9E7E6AB1730}"/>
              </a:ext>
            </a:extLst>
          </p:cNvPr>
          <p:cNvSpPr txBox="1"/>
          <p:nvPr/>
        </p:nvSpPr>
        <p:spPr>
          <a:xfrm>
            <a:off x="2861186" y="1450008"/>
            <a:ext cx="606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Luca MATHIAS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Email: luca.mathias@airport.etat.lu</a:t>
            </a:r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D33FC1-CC76-4A48-B438-D3FFE3159E29}"/>
              </a:ext>
            </a:extLst>
          </p:cNvPr>
          <p:cNvSpPr txBox="1"/>
          <p:nvPr/>
        </p:nvSpPr>
        <p:spPr>
          <a:xfrm>
            <a:off x="2861186" y="2144179"/>
            <a:ext cx="6062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09/2004-07/2011: Lycée de Garçons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d‘Esch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sur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-Alzette (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section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mathématiques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informatique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10/2011-01/2018: Universität zu Köln (Master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Science, Physics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Earth and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Atmosphere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Meteorology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35BB4D-C1B6-4112-BBB4-0FDB671327B9}"/>
              </a:ext>
            </a:extLst>
          </p:cNvPr>
          <p:cNvSpPr txBox="1"/>
          <p:nvPr/>
        </p:nvSpPr>
        <p:spPr>
          <a:xfrm>
            <a:off x="2861185" y="3322447"/>
            <a:ext cx="6112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10/2015-09/2018: Research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assistant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tutor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(Universität zu Köln)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06/2018-11/2018: Kachelmann Group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12/2018: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MeteoLux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(Administration de la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navigation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aérienne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340949-95F0-4A6E-A9E9-9B0234F8FCC3}"/>
              </a:ext>
            </a:extLst>
          </p:cNvPr>
          <p:cNvSpPr txBox="1"/>
          <p:nvPr/>
        </p:nvSpPr>
        <p:spPr>
          <a:xfrm>
            <a:off x="2861185" y="4254494"/>
            <a:ext cx="563476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Peer-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reviewed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publications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damaging tornado in Luxembourg on 9 August 2019: towards better operational forecasts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Synoptic-scale conditions and convection-resolving hindcast experiments of a cold-season derecho on 3 January 2014 in western Europe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Synoptic Analysis and Hindcast of an Intense Bow Echo in Western Europe: The 9 June 2014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15"/>
              </a:rPr>
              <a:t>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A315514-CAC0-4E1C-86D5-9294FD04D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2" y="1881990"/>
            <a:ext cx="7282016" cy="3847332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</a:p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Les différentes étapes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A9370-46D8-4BC2-8380-13B9E04D7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2641" y="5206182"/>
            <a:ext cx="437688" cy="4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44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Observations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831AB-6323-4A35-A277-DA8A1F24C61D}"/>
              </a:ext>
            </a:extLst>
          </p:cNvPr>
          <p:cNvSpPr txBox="1"/>
          <p:nvPr/>
        </p:nvSpPr>
        <p:spPr>
          <a:xfrm>
            <a:off x="5221988" y="2268574"/>
            <a:ext cx="39220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Méthodes de mesure in situ</a:t>
            </a:r>
          </a:p>
          <a:p>
            <a:pPr lvl="1"/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→ stations météorologiques au sol </a:t>
            </a:r>
          </a:p>
          <a:p>
            <a:pPr lvl="1"/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→ navires de commerce</a:t>
            </a:r>
          </a:p>
          <a:p>
            <a:pPr lvl="1"/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→ bouées ancrées et dérivantes</a:t>
            </a:r>
          </a:p>
          <a:p>
            <a:pPr lvl="1"/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→ avions de ligne</a:t>
            </a:r>
          </a:p>
          <a:p>
            <a:pPr lvl="1"/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→ radiosondages avec ballons</a:t>
            </a:r>
          </a:p>
          <a:p>
            <a:pPr lvl="1"/>
            <a:endParaRPr lang="fr-CH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Méthodes de télédétection</a:t>
            </a:r>
          </a:p>
          <a:p>
            <a:pPr lvl="1"/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→ satellites</a:t>
            </a:r>
          </a:p>
          <a:p>
            <a:pPr lvl="1"/>
            <a:r>
              <a:rPr lang="fr-CH" dirty="0">
                <a:latin typeface="Calibri" panose="020F0502020204030204" pitchFamily="34" charset="0"/>
                <a:cs typeface="Calibri" panose="020F0502020204030204" pitchFamily="34" charset="0"/>
              </a:rPr>
              <a:t>→ radars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B1A7599-C403-4F8A-B17A-6974E35EA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8" y="2268574"/>
            <a:ext cx="5022878" cy="28623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EB4C20-365B-4634-8F08-2C1DE20F7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6523" y="4820915"/>
            <a:ext cx="1224423" cy="30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86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Assimilation des observations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E4A4C-0089-47A3-8449-D8E5D9966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11" y="1990916"/>
            <a:ext cx="5123823" cy="31563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BD640D-23D6-4DD8-83E8-4303B6BEE618}"/>
              </a:ext>
            </a:extLst>
          </p:cNvPr>
          <p:cNvSpPr/>
          <p:nvPr/>
        </p:nvSpPr>
        <p:spPr>
          <a:xfrm>
            <a:off x="3586006" y="2485103"/>
            <a:ext cx="1967668" cy="151908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BB08F5F-FCD1-41BF-94FE-D4B26DB36C82}"/>
              </a:ext>
            </a:extLst>
          </p:cNvPr>
          <p:cNvCxnSpPr>
            <a:stCxn id="11" idx="3"/>
          </p:cNvCxnSpPr>
          <p:nvPr/>
        </p:nvCxnSpPr>
        <p:spPr>
          <a:xfrm flipV="1">
            <a:off x="5553674" y="2964426"/>
            <a:ext cx="684894" cy="280219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07A9117-DE4B-4275-8D1E-319C45C5B982}"/>
              </a:ext>
            </a:extLst>
          </p:cNvPr>
          <p:cNvSpPr txBox="1"/>
          <p:nvPr/>
        </p:nvSpPr>
        <p:spPr>
          <a:xfrm>
            <a:off x="6238568" y="2344993"/>
            <a:ext cx="2609590" cy="132343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La majorité des données d'observation utilisées par les modèles de prévision proviennent des satellites météorologiques.</a:t>
            </a:r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8A4E7-B1EC-4EE4-9D6E-3A91EEFCD61E}"/>
              </a:ext>
            </a:extLst>
          </p:cNvPr>
          <p:cNvSpPr txBox="1"/>
          <p:nvPr/>
        </p:nvSpPr>
        <p:spPr>
          <a:xfrm>
            <a:off x="781665" y="5147304"/>
            <a:ext cx="8066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Environ 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60 millions d'observations de qualité contrôlée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sont disponibles quotidiennement pour être utilisées par le modèle du Centre européen pour les prévisions météorologiques à moyen terme (CEPMMT/ECMWF) à l'issue de l'étape d'assimilation.</a:t>
            </a:r>
            <a:endParaRPr lang="de-L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127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Prévision numérique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0A6286-33DB-4745-AE03-8FC11A630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74" y="1964759"/>
            <a:ext cx="4728451" cy="43089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E77004-686B-4FA8-AF11-C18A3F87830E}"/>
              </a:ext>
            </a:extLst>
          </p:cNvPr>
          <p:cNvSpPr txBox="1"/>
          <p:nvPr/>
        </p:nvSpPr>
        <p:spPr>
          <a:xfrm>
            <a:off x="4915618" y="1975051"/>
            <a:ext cx="40062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L'atmosphère représente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un système hydrodynamique non linéaire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qui est déterminé par une multitude de processus physiques.</a:t>
            </a:r>
            <a:b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Pour établir des prévisions, il est nécessaire de connaître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l'état initial de l'atmosphère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afin de pouvoir résoudre les équations de la mécanique des fluides décrivant le comportement continu de l’atmosphère.</a:t>
            </a:r>
          </a:p>
        </p:txBody>
      </p:sp>
    </p:spTree>
    <p:extLst>
      <p:ext uri="{BB962C8B-B14F-4D97-AF65-F5344CB8AC3E}">
        <p14:creationId xmlns:p14="http://schemas.microsoft.com/office/powerpoint/2010/main" val="786959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Prévision numérique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BF3490-1B0F-416D-8959-0F8106C1E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46" y="2705969"/>
            <a:ext cx="7204587" cy="36505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0E5DEC-7A3B-487C-ACA3-8E41A2717BDD}"/>
              </a:ext>
            </a:extLst>
          </p:cNvPr>
          <p:cNvSpPr txBox="1"/>
          <p:nvPr/>
        </p:nvSpPr>
        <p:spPr>
          <a:xfrm>
            <a:off x="918360" y="2052501"/>
            <a:ext cx="7204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domaine de calcul d'un modèle numérique est défini par une grille horizontale et verticale qui peut avoir différentes structures et résolutions.</a:t>
            </a:r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303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Prévision numérique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25191D8-E011-4074-A2F8-62E9D206F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22" y="2214900"/>
            <a:ext cx="4100052" cy="4100052"/>
          </a:xfrm>
          <a:prstGeom prst="rect">
            <a:avLst/>
          </a:prstGeom>
        </p:spPr>
      </p:pic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A564DB8-6C9E-4695-86DF-1D272D715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6" y="2214900"/>
            <a:ext cx="4100052" cy="4100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F8FEF9-BF75-4D77-8DD2-48C071C1E38D}"/>
              </a:ext>
            </a:extLst>
          </p:cNvPr>
          <p:cNvSpPr txBox="1"/>
          <p:nvPr/>
        </p:nvSpPr>
        <p:spPr>
          <a:xfrm>
            <a:off x="288032" y="1833382"/>
            <a:ext cx="4345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Maille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modèle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global du CEPMMT (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x ≈ 9 km)</a:t>
            </a:r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E27CA-FB8B-466C-925B-356548A7900B}"/>
              </a:ext>
            </a:extLst>
          </p:cNvPr>
          <p:cNvSpPr txBox="1"/>
          <p:nvPr/>
        </p:nvSpPr>
        <p:spPr>
          <a:xfrm>
            <a:off x="4692602" y="1834778"/>
            <a:ext cx="4100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Maille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fr-CH" sz="1600" dirty="0">
                <a:latin typeface="Calibri" panose="020F0502020204030204" pitchFamily="34" charset="0"/>
                <a:cs typeface="Calibri" panose="020F0502020204030204" pitchFamily="34" charset="0"/>
              </a:rPr>
              <a:t>modèle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régional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 de MF (</a:t>
            </a:r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de-DE" sz="1600" dirty="0">
                <a:latin typeface="Calibri" panose="020F0502020204030204" pitchFamily="34" charset="0"/>
                <a:cs typeface="Calibri" panose="020F0502020204030204" pitchFamily="34" charset="0"/>
              </a:rPr>
              <a:t>x ≈ 1.3 km)</a:t>
            </a:r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9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Prévision expertisée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FFF33F5B-9FFD-4459-AA37-DEAB309AB584}"/>
              </a:ext>
            </a:extLst>
          </p:cNvPr>
          <p:cNvSpPr/>
          <p:nvPr/>
        </p:nvSpPr>
        <p:spPr>
          <a:xfrm>
            <a:off x="4406771" y="3878960"/>
            <a:ext cx="1157748" cy="3610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  <p:pic>
        <p:nvPicPr>
          <p:cNvPr id="19" name="Picture 18" descr="Calendar&#10;&#10;Description automatically generated">
            <a:extLst>
              <a:ext uri="{FF2B5EF4-FFF2-40B4-BE49-F238E27FC236}">
                <a16:creationId xmlns:a16="http://schemas.microsoft.com/office/drawing/2014/main" id="{5D5AEF96-3A5A-4423-9CE0-52595EF42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6" y="1881990"/>
            <a:ext cx="4154857" cy="1909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93B0C922-9F3E-4D3B-9A8D-833D9C017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3" y="3275933"/>
            <a:ext cx="2586033" cy="212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67D2BA6A-B0AE-4289-8820-0C246726D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009" y="4462477"/>
            <a:ext cx="3124080" cy="187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6E6C7C-F1C8-4B34-9A9E-D058FC621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446" y="1864132"/>
            <a:ext cx="3263004" cy="443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2FF890E-95D2-421D-8328-38F843C23B11}"/>
              </a:ext>
            </a:extLst>
          </p:cNvPr>
          <p:cNvSpPr txBox="1"/>
          <p:nvPr/>
        </p:nvSpPr>
        <p:spPr>
          <a:xfrm>
            <a:off x="4226792" y="2736061"/>
            <a:ext cx="14716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analyse des simulations brutes par les prévisionnistes</a:t>
            </a:r>
          </a:p>
          <a:p>
            <a:pPr algn="ctr"/>
            <a:endParaRPr lang="de-L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3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C632E926-E85D-4A79-931A-04B8567C6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0" y="1629411"/>
            <a:ext cx="4734986" cy="3351605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5CA3741F-F518-4766-B087-C682FED36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016" y="1629411"/>
            <a:ext cx="4734984" cy="3351605"/>
          </a:xfrm>
          <a:prstGeom prst="rect">
            <a:avLst/>
          </a:prstGeom>
        </p:spPr>
      </p:pic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Exemple: Canicule du 22-27/07/2019 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4A9F523C-171C-4FB1-8356-DC8DFE668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53" y="3821023"/>
            <a:ext cx="3610926" cy="25559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C995C09-9463-46E8-A19E-5BCE7250207B}"/>
              </a:ext>
            </a:extLst>
          </p:cNvPr>
          <p:cNvSpPr txBox="1"/>
          <p:nvPr/>
        </p:nvSpPr>
        <p:spPr>
          <a:xfrm>
            <a:off x="6015600" y="4931461"/>
            <a:ext cx="27449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graphique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montre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les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calculs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du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modèle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du CEPMMT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pour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température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maximale à Paris le 25 </a:t>
            </a:r>
            <a:r>
              <a:rPr lang="de-LU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juillet</a:t>
            </a:r>
            <a:r>
              <a:rPr lang="de-LU" sz="1600" dirty="0">
                <a:latin typeface="Calibri" panose="020F0502020204030204" pitchFamily="34" charset="0"/>
                <a:cs typeface="Calibri" panose="020F0502020204030204" pitchFamily="34" charset="0"/>
              </a:rPr>
              <a:t> 2019.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BDBAD9-26A9-4A5F-A283-C9B07A255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8916" y="4185633"/>
            <a:ext cx="1179013" cy="3820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6E3073-2432-4B0B-B412-CF73158AC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066" y="6311093"/>
            <a:ext cx="723900" cy="152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A36170-DF8C-4433-AC49-7A331CA27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475" y="5647477"/>
            <a:ext cx="1642078" cy="59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16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Exemple: Tornade du 09/08/2019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04475CA-41FE-4E9E-9754-E99EAD101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1" r="56642" b="49355"/>
          <a:stretch/>
        </p:blipFill>
        <p:spPr>
          <a:xfrm>
            <a:off x="100027" y="1881990"/>
            <a:ext cx="2404781" cy="2595364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8B4D480-81A6-4443-B91A-8C07E7A37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6601"/>
          <a:stretch/>
        </p:blipFill>
        <p:spPr>
          <a:xfrm>
            <a:off x="2120904" y="3169021"/>
            <a:ext cx="2404781" cy="25382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910C4A-2C35-4980-ACBD-244167ED4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7" y="5785190"/>
            <a:ext cx="4226443" cy="415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5A0742-9056-4DCF-B39C-B4700A6C4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475" y="1881990"/>
            <a:ext cx="3291169" cy="2223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4D6A85-2D99-41DB-B8E1-A457BC4C8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476" y="4133055"/>
            <a:ext cx="3304852" cy="222346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1F3A28-A71C-42F0-824D-F7312D88E2F2}"/>
              </a:ext>
            </a:extLst>
          </p:cNvPr>
          <p:cNvSpPr/>
          <p:nvPr/>
        </p:nvSpPr>
        <p:spPr>
          <a:xfrm>
            <a:off x="2271252" y="6076335"/>
            <a:ext cx="1069258" cy="124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352264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Exemple: Pluies diluviennes du 14-15/07/2021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ACE60D4-1D15-4485-9784-BCB7FEF9B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48" y="1959015"/>
            <a:ext cx="3576305" cy="2620359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93DAEA02-5EE6-4D30-8A4F-396E318A9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349" y="1959015"/>
            <a:ext cx="3576304" cy="262035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EA7057CA-CD03-46F2-89DB-41D194026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32" y="3659136"/>
            <a:ext cx="3576306" cy="26203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0A29AB-3924-4085-B939-7B68222C9FEB}"/>
              </a:ext>
            </a:extLst>
          </p:cNvPr>
          <p:cNvSpPr/>
          <p:nvPr/>
        </p:nvSpPr>
        <p:spPr>
          <a:xfrm>
            <a:off x="243348" y="4797866"/>
            <a:ext cx="266700" cy="171450"/>
          </a:xfrm>
          <a:prstGeom prst="rect">
            <a:avLst/>
          </a:prstGeom>
          <a:solidFill>
            <a:srgbClr val="FFD8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D25819-CC31-40C5-996A-295E67CBBAAC}"/>
              </a:ext>
            </a:extLst>
          </p:cNvPr>
          <p:cNvSpPr/>
          <p:nvPr/>
        </p:nvSpPr>
        <p:spPr>
          <a:xfrm>
            <a:off x="247265" y="5016941"/>
            <a:ext cx="266700" cy="171450"/>
          </a:xfrm>
          <a:prstGeom prst="rect">
            <a:avLst/>
          </a:prstGeom>
          <a:solidFill>
            <a:srgbClr val="FFA5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28E531-2A38-4A0B-B074-287B895FD871}"/>
              </a:ext>
            </a:extLst>
          </p:cNvPr>
          <p:cNvSpPr/>
          <p:nvPr/>
        </p:nvSpPr>
        <p:spPr>
          <a:xfrm>
            <a:off x="245396" y="5236016"/>
            <a:ext cx="266700" cy="171450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E4DD09-52C9-4B4F-AC60-A8B55E407507}"/>
              </a:ext>
            </a:extLst>
          </p:cNvPr>
          <p:cNvSpPr/>
          <p:nvPr/>
        </p:nvSpPr>
        <p:spPr>
          <a:xfrm>
            <a:off x="243348" y="5455091"/>
            <a:ext cx="266700" cy="171450"/>
          </a:xfrm>
          <a:prstGeom prst="rect">
            <a:avLst/>
          </a:prstGeom>
          <a:solidFill>
            <a:srgbClr val="80002B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A269EA-4A81-4F75-956E-ABD70449F5C5}"/>
              </a:ext>
            </a:extLst>
          </p:cNvPr>
          <p:cNvSpPr txBox="1"/>
          <p:nvPr/>
        </p:nvSpPr>
        <p:spPr>
          <a:xfrm>
            <a:off x="510048" y="4750824"/>
            <a:ext cx="884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30 – 50 l/m²</a:t>
            </a:r>
            <a:endParaRPr lang="de-LU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B45D32-53C0-4127-9B2B-DEAF49874904}"/>
              </a:ext>
            </a:extLst>
          </p:cNvPr>
          <p:cNvSpPr txBox="1"/>
          <p:nvPr/>
        </p:nvSpPr>
        <p:spPr>
          <a:xfrm>
            <a:off x="510048" y="4969316"/>
            <a:ext cx="985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50 – 70 l/m²</a:t>
            </a:r>
            <a:endParaRPr lang="de-LU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3952A6-4892-4926-837A-3553ED3916DF}"/>
              </a:ext>
            </a:extLst>
          </p:cNvPr>
          <p:cNvSpPr txBox="1"/>
          <p:nvPr/>
        </p:nvSpPr>
        <p:spPr>
          <a:xfrm>
            <a:off x="510048" y="5197691"/>
            <a:ext cx="985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70 – 100 l/m²</a:t>
            </a:r>
            <a:endParaRPr lang="de-LU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F18E8-DA71-465E-B9C3-DC5A772463E0}"/>
              </a:ext>
            </a:extLst>
          </p:cNvPr>
          <p:cNvSpPr txBox="1"/>
          <p:nvPr/>
        </p:nvSpPr>
        <p:spPr>
          <a:xfrm>
            <a:off x="510048" y="5418870"/>
            <a:ext cx="884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b="1" dirty="0">
                <a:latin typeface="Calibri" panose="020F0502020204030204" pitchFamily="34" charset="0"/>
                <a:cs typeface="Calibri" panose="020F0502020204030204" pitchFamily="34" charset="0"/>
              </a:rPr>
              <a:t>&gt; 100 l/m²</a:t>
            </a:r>
            <a:endParaRPr lang="de-LU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0905C6-6A73-4398-9F75-D8A9BCF8194B}"/>
              </a:ext>
            </a:extLst>
          </p:cNvPr>
          <p:cNvSpPr txBox="1"/>
          <p:nvPr/>
        </p:nvSpPr>
        <p:spPr>
          <a:xfrm>
            <a:off x="2926810" y="5953541"/>
            <a:ext cx="354730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14/07 06 UTC (14/07 06 UTC – 15/07 06 UTC)</a:t>
            </a:r>
            <a:endParaRPr lang="de-L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AF758-2FB9-453B-B697-C01E29181F75}"/>
              </a:ext>
            </a:extLst>
          </p:cNvPr>
          <p:cNvSpPr txBox="1"/>
          <p:nvPr/>
        </p:nvSpPr>
        <p:spPr>
          <a:xfrm>
            <a:off x="236416" y="1973310"/>
            <a:ext cx="357630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13/07 18 UTC (14/07 03 UTC – 15/07 03 UTC)</a:t>
            </a:r>
            <a:endParaRPr lang="de-L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90062E-C27F-43AE-9ACB-7C9947975858}"/>
              </a:ext>
            </a:extLst>
          </p:cNvPr>
          <p:cNvSpPr txBox="1"/>
          <p:nvPr/>
        </p:nvSpPr>
        <p:spPr>
          <a:xfrm>
            <a:off x="5317416" y="1973309"/>
            <a:ext cx="357630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Calibri" panose="020F0502020204030204" pitchFamily="34" charset="0"/>
                <a:cs typeface="Calibri" panose="020F0502020204030204" pitchFamily="34" charset="0"/>
              </a:rPr>
              <a:t>14/07 00 UTC (14/07 03 UTC – 15/07 03 UTC)</a:t>
            </a:r>
            <a:endParaRPr lang="de-L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7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478440" y="510480"/>
            <a:ext cx="8225640" cy="113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Contenu</a:t>
            </a:r>
            <a:endParaRPr lang="fr-CH" sz="2800" b="0" strike="noStrike" spc="-1" dirty="0">
              <a:latin typeface="Arial"/>
            </a:endParaRPr>
          </a:p>
        </p:txBody>
      </p:sp>
      <p:sp>
        <p:nvSpPr>
          <p:cNvPr id="49" name="CustomShape 3"/>
          <p:cNvSpPr/>
          <p:nvPr/>
        </p:nvSpPr>
        <p:spPr>
          <a:xfrm>
            <a:off x="478440" y="1593000"/>
            <a:ext cx="8409960" cy="409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spc="-1" dirty="0">
                <a:solidFill>
                  <a:srgbClr val="000000"/>
                </a:solidFill>
                <a:latin typeface="Calibri"/>
                <a:ea typeface="DejaVu Sans"/>
              </a:rPr>
              <a:t>Climat au Luxembourg</a:t>
            </a:r>
          </a:p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spc="-1" dirty="0">
                <a:solidFill>
                  <a:srgbClr val="000000"/>
                </a:solidFill>
                <a:latin typeface="Calibri"/>
                <a:ea typeface="DejaVu Sans"/>
              </a:rPr>
              <a:t>Exemples d’évènements extrêmes récents</a:t>
            </a:r>
          </a:p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endParaRPr lang="fr-CH" sz="24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343080" indent="-339120">
              <a:lnSpc>
                <a:spcPct val="15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fr-CH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Système d’alertes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F2F74-54F1-440B-89A1-72FCEB0C05E9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FF9428AF-755E-44E8-B95A-4685504E5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65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6DF27BF-CCA3-49F0-A7CB-9C21ADE12C31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3. </a:t>
            </a:r>
            <a: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  <a:t>Principes de la prévision du temps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Exemple: Pluies diluviennes du 14-15/07/2021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854E0-7EDB-4579-A1BC-CFB0C6B98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23" y="1926233"/>
            <a:ext cx="8749154" cy="42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16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Système d’alertes</a:t>
            </a:r>
          </a:p>
          <a:p>
            <a:pPr marL="3240" algn="ctr">
              <a:buClr>
                <a:srgbClr val="000000"/>
              </a:buClr>
            </a:pP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Procédure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7EA79380-B3D0-4278-BE17-A0F072E14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1881989"/>
            <a:ext cx="4580360" cy="4268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12AEF5-3F98-41E9-8DDD-1FC3436A72A6}"/>
              </a:ext>
            </a:extLst>
          </p:cNvPr>
          <p:cNvSpPr txBox="1"/>
          <p:nvPr/>
        </p:nvSpPr>
        <p:spPr>
          <a:xfrm>
            <a:off x="4815348" y="1913055"/>
            <a:ext cx="40779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rois niveaux de dangerosité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fr-CH" sz="16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Danger potentiel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fr-CH" sz="1600" dirty="0">
                <a:highlight>
                  <a:srgbClr val="FF99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Danger</a:t>
            </a:r>
          </a:p>
          <a:p>
            <a:pPr marL="742950" lvl="1" indent="-285750">
              <a:buFont typeface="Symbol" panose="05050102010706020507" pitchFamily="18" charset="2"/>
              <a:buChar char="-"/>
            </a:pPr>
            <a:r>
              <a:rPr lang="fr-CH" sz="1600" dirty="0">
                <a:highlight>
                  <a:srgbClr val="FF00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Danger extrême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LU" sz="1600" dirty="0">
              <a:highlight>
                <a:srgbClr val="FF00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Monitoring 24/7 des alertes 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 </a:t>
            </a:r>
            <a:r>
              <a:rPr lang="fr-CH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MeteoLux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le jour même et/ou le lendemain.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CH" sz="1600" dirty="0">
              <a:highlight>
                <a:srgbClr val="FF00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Diffusion via des produits et systèmes existants (bulletin envoyé par mail, site web, app IRM).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CH" sz="1600" dirty="0">
              <a:highlight>
                <a:srgbClr val="FF00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médias sont avertis par le biais du système « </a:t>
            </a:r>
            <a:r>
              <a:rPr lang="fr-FR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AlarmTILT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(avertissement en temps réel par SMS) en cas d’alerte orange ou rouge.</a:t>
            </a:r>
            <a:endParaRPr lang="fr-CH" sz="1100" dirty="0">
              <a:highlight>
                <a:srgbClr val="FF00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94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Système d’alertes</a:t>
            </a:r>
          </a:p>
          <a:p>
            <a:pPr marL="3240" algn="ctr">
              <a:buClr>
                <a:srgbClr val="000000"/>
              </a:buClr>
            </a:pP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Procédure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2AEF5-3F98-41E9-8DDD-1FC3436A72A6}"/>
              </a:ext>
            </a:extLst>
          </p:cNvPr>
          <p:cNvSpPr txBox="1"/>
          <p:nvPr/>
        </p:nvSpPr>
        <p:spPr>
          <a:xfrm>
            <a:off x="5066072" y="2127093"/>
            <a:ext cx="35543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 niveau européen, les avis d’alertes sont disséminés via la plateforme « </a:t>
            </a:r>
            <a:r>
              <a:rPr lang="fr-CH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Meteoalarm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».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CH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</a:t>
            </a:r>
            <a:r>
              <a:rPr lang="fr-FR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Meteoalarm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est développé par EUMETNET, le réseau des services météorologiques européens qui sont membres de l'Organisation météorologique mondiale (OMM).</a:t>
            </a:r>
            <a:b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service météorologique d'Autriche est le membre responsable de ce projet et en assure la réalisation technique. </a:t>
            </a:r>
            <a:endParaRPr lang="fr-CH" sz="1050" dirty="0">
              <a:highlight>
                <a:srgbClr val="FF0000"/>
              </a:highligh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F4109-35CD-4BF3-AEF7-EC917B851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5" y="1882461"/>
            <a:ext cx="4953296" cy="41411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815690-50E1-4A92-9DD3-F7A9A5AA7FBE}"/>
              </a:ext>
            </a:extLst>
          </p:cNvPr>
          <p:cNvSpPr txBox="1"/>
          <p:nvPr/>
        </p:nvSpPr>
        <p:spPr>
          <a:xfrm>
            <a:off x="1260987" y="2145037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LU" sz="1600" b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https://meteoalarm.org</a:t>
            </a:r>
            <a:endParaRPr lang="de-L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26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33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918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Système d’alertes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Plan d’intervention d’urgence (PIU)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12" name="Picture 11" descr="A picture containing text, electronics, computer, desk&#10;&#10;Description automatically generated">
            <a:extLst>
              <a:ext uri="{FF2B5EF4-FFF2-40B4-BE49-F238E27FC236}">
                <a16:creationId xmlns:a16="http://schemas.microsoft.com/office/drawing/2014/main" id="{B64C9CED-1FB8-466E-A3E0-556AAF5D5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0" y="3393054"/>
            <a:ext cx="4676544" cy="2630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7E618E-6819-43A8-B7C0-D156A62B32D7}"/>
              </a:ext>
            </a:extLst>
          </p:cNvPr>
          <p:cNvSpPr txBox="1"/>
          <p:nvPr/>
        </p:nvSpPr>
        <p:spPr>
          <a:xfrm>
            <a:off x="576714" y="1864346"/>
            <a:ext cx="8108106" cy="1491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C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plan d’intervention d’urgence en cas d’intempéries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élaboré sous la direction du Haut-Commissariat à la Protection nationale (HCPN) et </a:t>
            </a:r>
            <a:r>
              <a:rPr lang="fr-C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 en place en mai 2015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définit l’action du Gouvernement du Grand-Duché du Luxembourg en cas d’alertes météorologiques de niveau orange et rouge en relation avec les phénomènes suivants : </a:t>
            </a:r>
            <a:r>
              <a:rPr lang="fr-CH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vent, orages, pluies, neige, verglas, froid extrême et chaleur extrême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L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59AFB-57D8-4DFD-B39B-5850A69824D7}"/>
              </a:ext>
            </a:extLst>
          </p:cNvPr>
          <p:cNvSpPr txBox="1"/>
          <p:nvPr/>
        </p:nvSpPr>
        <p:spPr>
          <a:xfrm>
            <a:off x="5390989" y="3289014"/>
            <a:ext cx="3176297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organes de gestion ce crise: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cellule d’évaluation du risque intempérie (CERI)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cellule de crise (CC)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cellule communication et information (CCI)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poste de commandement opérationnel commun (PCO-C)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le(s) poste(s) de commandement avancé(s) (PCA)</a:t>
            </a:r>
            <a:endParaRPr lang="de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19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918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Système d’alertes</a:t>
            </a:r>
            <a:br>
              <a:rPr lang="fr-CH" sz="2800" spc="-1" dirty="0">
                <a:solidFill>
                  <a:srgbClr val="000000"/>
                </a:solidFill>
                <a:latin typeface="Calibri"/>
                <a:ea typeface="DejaVu Sans"/>
              </a:rPr>
            </a:b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Conséquences &amp; conseils de comportement</a:t>
            </a:r>
            <a:endParaRPr lang="fr-CH" sz="2800" b="1" strike="noStrike" spc="-1" dirty="0"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98D0D5-701D-4C74-A061-BA3DA9AE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558" y="1865215"/>
            <a:ext cx="5870563" cy="449130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267663-0424-4ABB-BDEC-B572CC867549}"/>
              </a:ext>
            </a:extLst>
          </p:cNvPr>
          <p:cNvSpPr txBox="1"/>
          <p:nvPr/>
        </p:nvSpPr>
        <p:spPr>
          <a:xfrm>
            <a:off x="945359" y="58333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LU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https://www.meteolux.lu/fr/vigilances/dangers-meteorologiques/?lang=fr</a:t>
            </a:r>
            <a:r>
              <a:rPr lang="de-L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134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Système d’alertes</a:t>
            </a:r>
          </a:p>
          <a:p>
            <a:pPr marL="3240" algn="ctr">
              <a:buClr>
                <a:srgbClr val="000000"/>
              </a:buClr>
            </a:pP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Risque de tornade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2AEF5-3F98-41E9-8DDD-1FC3436A72A6}"/>
              </a:ext>
            </a:extLst>
          </p:cNvPr>
          <p:cNvSpPr txBox="1"/>
          <p:nvPr/>
        </p:nvSpPr>
        <p:spPr>
          <a:xfrm>
            <a:off x="457020" y="2015711"/>
            <a:ext cx="8225640" cy="641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avril 2021, une procédure d’alerte pour un risque de tornade dans la Grande Région a été mise en place par </a:t>
            </a:r>
            <a:r>
              <a:rPr lang="fr-FR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MeteoLux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sz="1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Cette alerte est uniquement communiquée au HCPN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5A38F-3CB9-48A3-B9BE-B844C7139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860" y="3070384"/>
            <a:ext cx="1858500" cy="2331277"/>
          </a:xfrm>
          <a:prstGeom prst="rect">
            <a:avLst/>
          </a:prstGeom>
        </p:spPr>
      </p:pic>
      <p:sp>
        <p:nvSpPr>
          <p:cNvPr id="10" name="CustomShape 3">
            <a:extLst>
              <a:ext uri="{FF2B5EF4-FFF2-40B4-BE49-F238E27FC236}">
                <a16:creationId xmlns:a16="http://schemas.microsoft.com/office/drawing/2014/main" id="{77A10E8B-ECB8-4300-8396-1B9811B0A06D}"/>
              </a:ext>
            </a:extLst>
          </p:cNvPr>
          <p:cNvSpPr/>
          <p:nvPr/>
        </p:nvSpPr>
        <p:spPr>
          <a:xfrm>
            <a:off x="2897360" y="3304050"/>
            <a:ext cx="5472332" cy="20976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960">
              <a:lnSpc>
                <a:spcPct val="150000"/>
              </a:lnSpc>
              <a:buClr>
                <a:srgbClr val="000000"/>
              </a:buClr>
            </a:pPr>
            <a:r>
              <a:rPr lang="de-DE" sz="1400" b="1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5 </a:t>
            </a:r>
            <a:r>
              <a:rPr lang="de-DE" sz="1400" b="1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tornades</a:t>
            </a:r>
            <a:r>
              <a:rPr lang="de-DE" sz="1400" b="1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 </a:t>
            </a:r>
            <a:r>
              <a:rPr lang="de-DE" sz="1400" b="1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confirmées</a:t>
            </a:r>
            <a:r>
              <a:rPr lang="de-DE" sz="1400" b="1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 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(4 le 19/06/2021 et 1 le 27/06/2021) </a:t>
            </a:r>
            <a:r>
              <a:rPr lang="de-DE" sz="1400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dans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 la Grande </a:t>
            </a:r>
            <a:r>
              <a:rPr lang="de-DE" sz="1400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Région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 (source: 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hlinkClick r:id="rId5"/>
              </a:rPr>
              <a:t>https://eswd.eu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</a:rPr>
              <a:t>)</a:t>
            </a:r>
          </a:p>
          <a:p>
            <a:pPr marL="3960">
              <a:lnSpc>
                <a:spcPct val="150000"/>
              </a:lnSpc>
              <a:buClr>
                <a:srgbClr val="000000"/>
              </a:buClr>
            </a:pPr>
            <a:endParaRPr lang="de-DE" sz="1400" spc="-1" dirty="0">
              <a:solidFill>
                <a:srgbClr val="000000"/>
              </a:solidFill>
              <a:latin typeface="Segoe UI" panose="020B0502040204020203" pitchFamily="34" charset="0"/>
              <a:ea typeface="DejaVu Sans"/>
              <a:cs typeface="Segoe UI" panose="020B0502040204020203" pitchFamily="34" charset="0"/>
            </a:endParaRPr>
          </a:p>
          <a:p>
            <a:pPr marL="289710" indent="-2857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ü"/>
            </a:pP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Message </a:t>
            </a:r>
            <a:r>
              <a:rPr lang="de-DE" sz="1400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d‘alerte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envoyé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 au HCPN le 19/06/2021</a:t>
            </a:r>
          </a:p>
          <a:p>
            <a:pPr marL="289710" indent="-285750">
              <a:lnSpc>
                <a:spcPct val="150000"/>
              </a:lnSpc>
              <a:buClr>
                <a:srgbClr val="000000"/>
              </a:buClr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Message </a:t>
            </a:r>
            <a:r>
              <a:rPr lang="de-DE" sz="1400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d‘alerte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envoyé</a:t>
            </a:r>
            <a:r>
              <a:rPr lang="de-DE" sz="1400" spc="-1" dirty="0">
                <a:solidFill>
                  <a:srgbClr val="000000"/>
                </a:solidFill>
                <a:latin typeface="Segoe UI" panose="020B0502040204020203" pitchFamily="34" charset="0"/>
                <a:ea typeface="DejaVu Sans"/>
                <a:cs typeface="Segoe UI" panose="020B0502040204020203" pitchFamily="34" charset="0"/>
                <a:sym typeface="Wingdings" panose="05000000000000000000" pitchFamily="2" charset="2"/>
              </a:rPr>
              <a:t> au HCPN le 27/06/2021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0392B9-F9C2-4092-969E-6B79889689F5}"/>
              </a:ext>
            </a:extLst>
          </p:cNvPr>
          <p:cNvSpPr/>
          <p:nvPr/>
        </p:nvSpPr>
        <p:spPr>
          <a:xfrm>
            <a:off x="907008" y="2964908"/>
            <a:ext cx="7462684" cy="24708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800637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620432" y="6404070"/>
            <a:ext cx="353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3447E994-BC6B-4009-B588-8559662AB0B5}"/>
              </a:ext>
            </a:extLst>
          </p:cNvPr>
          <p:cNvSpPr/>
          <p:nvPr/>
        </p:nvSpPr>
        <p:spPr>
          <a:xfrm>
            <a:off x="457020" y="83439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buClr>
                <a:srgbClr val="000000"/>
              </a:buClr>
            </a:pPr>
            <a:r>
              <a:rPr lang="fr-CH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4. Système d’alertes</a:t>
            </a:r>
          </a:p>
          <a:p>
            <a:pPr marL="3240" algn="ctr">
              <a:buClr>
                <a:srgbClr val="000000"/>
              </a:buClr>
            </a:pPr>
            <a:r>
              <a:rPr lang="fr-CH" sz="2400" b="1" spc="-1" dirty="0">
                <a:solidFill>
                  <a:srgbClr val="000000"/>
                </a:solidFill>
                <a:latin typeface="Calibri"/>
                <a:ea typeface="DejaVu Sans"/>
              </a:rPr>
              <a:t>Améliorations envisagées</a:t>
            </a:r>
            <a:endParaRPr lang="fr-CH" sz="2800" b="1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2AEF5-3F98-41E9-8DDD-1FC3436A72A6}"/>
              </a:ext>
            </a:extLst>
          </p:cNvPr>
          <p:cNvSpPr txBox="1"/>
          <p:nvPr/>
        </p:nvSpPr>
        <p:spPr>
          <a:xfrm>
            <a:off x="457020" y="2015711"/>
            <a:ext cx="8225640" cy="29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collaboration et communication encore plus étroite avec le HCPN, le CGDIS et l’AGE en cas de situations d’alerte.</a:t>
            </a:r>
            <a:endParaRPr lang="de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Révision de certains seuils et concepts d’alertes en collaboration avec les différents acteurs étatiques.</a:t>
            </a:r>
            <a:endParaRPr lang="de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concentrer davantage sur l’impact potentiel du phénomène (période d’occurrence, durée, régions touchées, etc.).</a:t>
            </a:r>
            <a:endParaRPr lang="de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Publication automatisée des alertes et faire un suivi de la situation météorologique sur Twitter (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https://twitter.com/Meteo_Lux</a:t>
            </a:r>
            <a:r>
              <a:rPr lang="fr-CH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accès plus large aux alertes météorologiques et aux notifications d'alerte grâce à la publication d’une application mobile « </a:t>
            </a:r>
            <a:r>
              <a:rPr lang="fr-CH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MeteoLux</a:t>
            </a:r>
            <a:r>
              <a:rPr lang="fr-CH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» dans le futur proche!</a:t>
            </a:r>
            <a:endParaRPr lang="de-L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54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8B0039-93CF-485D-8B78-38B839AFC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44" y="1521859"/>
            <a:ext cx="3747248" cy="2295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21806-1116-45F1-9E86-B2F367EF6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610" y="1465591"/>
            <a:ext cx="3810000" cy="217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C08AA7-90F1-40FF-8426-5C6246410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2249" y="3816998"/>
            <a:ext cx="2644974" cy="255858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DD36884-4CF9-49C7-8735-ADC7A952D8D2}"/>
              </a:ext>
            </a:extLst>
          </p:cNvPr>
          <p:cNvSpPr/>
          <p:nvPr/>
        </p:nvSpPr>
        <p:spPr>
          <a:xfrm>
            <a:off x="3723966" y="2367116"/>
            <a:ext cx="103239" cy="884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DF7BB0-2E32-4D5A-8AC5-CED7D59B8E80}"/>
              </a:ext>
            </a:extLst>
          </p:cNvPr>
          <p:cNvCxnSpPr>
            <a:cxnSpLocks/>
          </p:cNvCxnSpPr>
          <p:nvPr/>
        </p:nvCxnSpPr>
        <p:spPr>
          <a:xfrm>
            <a:off x="3793622" y="2447681"/>
            <a:ext cx="2359830" cy="280035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B0B5E5-28D8-4E07-835F-76362709AAE6}"/>
              </a:ext>
            </a:extLst>
          </p:cNvPr>
          <p:cNvSpPr/>
          <p:nvPr/>
        </p:nvSpPr>
        <p:spPr>
          <a:xfrm>
            <a:off x="2325175" y="2847207"/>
            <a:ext cx="103239" cy="8842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LU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91EBDD-A37F-4F98-ADAF-4A9B955B5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9567" y="3882514"/>
            <a:ext cx="2992372" cy="244002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2A101B6-9BA3-45AE-AD62-3D7178663F7E}"/>
              </a:ext>
            </a:extLst>
          </p:cNvPr>
          <p:cNvCxnSpPr>
            <a:cxnSpLocks/>
          </p:cNvCxnSpPr>
          <p:nvPr/>
        </p:nvCxnSpPr>
        <p:spPr>
          <a:xfrm>
            <a:off x="2376794" y="2935629"/>
            <a:ext cx="357091" cy="2085896"/>
          </a:xfrm>
          <a:prstGeom prst="straightConnector1">
            <a:avLst/>
          </a:prstGeom>
          <a:ln w="2857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BC39CF1-0AC3-409C-9FCE-FC64866E3E6A}"/>
              </a:ext>
            </a:extLst>
          </p:cNvPr>
          <p:cNvSpPr txBox="1"/>
          <p:nvPr/>
        </p:nvSpPr>
        <p:spPr>
          <a:xfrm>
            <a:off x="5037850" y="6101307"/>
            <a:ext cx="227862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depuis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01/01/2021</a:t>
            </a:r>
            <a:endParaRPr lang="de-L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1AAE0A-564B-4908-8E2A-955CFED8F8C8}"/>
              </a:ext>
            </a:extLst>
          </p:cNvPr>
          <p:cNvSpPr txBox="1"/>
          <p:nvPr/>
        </p:nvSpPr>
        <p:spPr>
          <a:xfrm>
            <a:off x="1147614" y="6107392"/>
            <a:ext cx="2773504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service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: 26/09/1989 - 31/12/2020</a:t>
            </a:r>
            <a:endParaRPr lang="de-LU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99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01CF38A-ADF6-46CE-BA7C-24029DE3A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99" y="1447896"/>
            <a:ext cx="6962082" cy="48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53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C4C5AC-8625-4889-93B2-EF2452671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82" y="1370310"/>
            <a:ext cx="8542516" cy="498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96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37274-C97A-41B3-8949-305BC6D18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68" y="1422809"/>
            <a:ext cx="8515544" cy="29079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76FD26-D8DB-462B-B4F3-DA9D148193AA}"/>
              </a:ext>
            </a:extLst>
          </p:cNvPr>
          <p:cNvSpPr txBox="1"/>
          <p:nvPr/>
        </p:nvSpPr>
        <p:spPr>
          <a:xfrm>
            <a:off x="312068" y="4380272"/>
            <a:ext cx="851554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Nombre moyen de jours par an avec des chutes de neige:</a:t>
            </a:r>
            <a:b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42.2 (1961-1990)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contre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29.4 (1991-2020)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Nombre moyen de jours par an avec une couche de neige au sol supérieure ou égale à 1 cm:</a:t>
            </a:r>
            <a:b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41.4 (1961-1990)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contre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25.0 (1991-2020)</a:t>
            </a:r>
          </a:p>
          <a:p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printemps a tendance d’être plus sec: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212.4 l/m² (1961-1990)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 contre 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179.3 l/m² (1991-2020)</a:t>
            </a:r>
          </a:p>
          <a:p>
            <a:endParaRPr lang="fr-FR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LU" dirty="0"/>
          </a:p>
        </p:txBody>
      </p:sp>
    </p:spTree>
    <p:extLst>
      <p:ext uri="{BB962C8B-B14F-4D97-AF65-F5344CB8AC3E}">
        <p14:creationId xmlns:p14="http://schemas.microsoft.com/office/powerpoint/2010/main" val="2629495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54DF39-4A03-46D0-BCCF-92860B653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35" y="1490606"/>
            <a:ext cx="8382810" cy="2944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3F4748-960F-42AD-848D-50C57104F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40" y="4434814"/>
            <a:ext cx="8272846" cy="16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6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Calibri"/>
                <a:ea typeface="DejaVu Sans"/>
              </a:rPr>
              <a:t>Luca Mathias - MET Forecaster MeteoLux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478440" y="595080"/>
            <a:ext cx="8225640" cy="104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marL="3240" algn="ctr">
              <a:lnSpc>
                <a:spcPct val="100000"/>
              </a:lnSpc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r>
              <a:rPr lang="en-US" sz="2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r>
              <a:rPr lang="en-US" sz="2800" spc="-1" dirty="0" err="1">
                <a:solidFill>
                  <a:srgbClr val="000000"/>
                </a:solidFill>
                <a:latin typeface="Calibri"/>
                <a:ea typeface="DejaVu Sans"/>
              </a:rPr>
              <a:t>Climat</a:t>
            </a: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 au Luxembourg</a:t>
            </a:r>
            <a:endParaRPr lang="en-US" sz="280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EBE0A3-2E94-406B-BB73-7C63F27C5CA0}"/>
              </a:ext>
            </a:extLst>
          </p:cNvPr>
          <p:cNvSpPr txBox="1"/>
          <p:nvPr/>
        </p:nvSpPr>
        <p:spPr>
          <a:xfrm>
            <a:off x="8712306" y="6404070"/>
            <a:ext cx="261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26054AC-66A0-4E1C-9991-E57DC15152B6}" type="slidenum">
              <a:rPr lang="de-LU" sz="120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fld>
            <a:endParaRPr lang="de-LU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:a16="http://schemas.microsoft.com/office/drawing/2014/main" id="{11FC8C75-8F2F-49F5-BD4E-BED19E8B4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30" y="309496"/>
            <a:ext cx="1942674" cy="524894"/>
          </a:xfrm>
          <a:prstGeom prst="rect">
            <a:avLst/>
          </a:prstGeom>
        </p:spPr>
      </p:pic>
      <p:graphicFrame>
        <p:nvGraphicFramePr>
          <p:cNvPr id="10" name="Graphique 3">
            <a:extLst>
              <a:ext uri="{FF2B5EF4-FFF2-40B4-BE49-F238E27FC236}">
                <a16:creationId xmlns:a16="http://schemas.microsoft.com/office/drawing/2014/main" id="{00000000-0008-0000-09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722091"/>
              </p:ext>
            </p:extLst>
          </p:nvPr>
        </p:nvGraphicFramePr>
        <p:xfrm>
          <a:off x="316390" y="1642680"/>
          <a:ext cx="8506900" cy="417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5065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CrossBorderForecast - Copy</Template>
  <TotalTime>0</TotalTime>
  <Words>1722</Words>
  <Application>Microsoft Office PowerPoint</Application>
  <PresentationFormat>On-screen Show (4:3)</PresentationFormat>
  <Paragraphs>256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Segoe UI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Luca Mathias</dc:creator>
  <dc:description/>
  <cp:lastModifiedBy>Luca Mathias</cp:lastModifiedBy>
  <cp:revision>511</cp:revision>
  <dcterms:created xsi:type="dcterms:W3CDTF">2020-07-03T08:55:06Z</dcterms:created>
  <dcterms:modified xsi:type="dcterms:W3CDTF">2022-03-23T21:03:55Z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CTIE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39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39</vt:i4>
  </property>
</Properties>
</file>